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71"/>
  </p:notesMasterIdLst>
  <p:sldIdLst>
    <p:sldId id="364" r:id="rId5"/>
    <p:sldId id="336" r:id="rId6"/>
    <p:sldId id="423" r:id="rId7"/>
    <p:sldId id="424" r:id="rId8"/>
    <p:sldId id="445" r:id="rId9"/>
    <p:sldId id="409" r:id="rId10"/>
    <p:sldId id="432" r:id="rId11"/>
    <p:sldId id="433" r:id="rId12"/>
    <p:sldId id="422" r:id="rId13"/>
    <p:sldId id="434" r:id="rId14"/>
    <p:sldId id="444" r:id="rId15"/>
    <p:sldId id="392" r:id="rId16"/>
    <p:sldId id="429" r:id="rId17"/>
    <p:sldId id="369" r:id="rId18"/>
    <p:sldId id="406" r:id="rId19"/>
    <p:sldId id="408" r:id="rId20"/>
    <p:sldId id="426" r:id="rId21"/>
    <p:sldId id="407" r:id="rId22"/>
    <p:sldId id="367" r:id="rId23"/>
    <p:sldId id="411" r:id="rId24"/>
    <p:sldId id="373" r:id="rId25"/>
    <p:sldId id="374" r:id="rId26"/>
    <p:sldId id="404" r:id="rId27"/>
    <p:sldId id="375" r:id="rId28"/>
    <p:sldId id="376" r:id="rId29"/>
    <p:sldId id="377" r:id="rId30"/>
    <p:sldId id="378" r:id="rId31"/>
    <p:sldId id="379" r:id="rId32"/>
    <p:sldId id="412" r:id="rId33"/>
    <p:sldId id="413" r:id="rId34"/>
    <p:sldId id="438" r:id="rId35"/>
    <p:sldId id="439" r:id="rId36"/>
    <p:sldId id="441" r:id="rId37"/>
    <p:sldId id="372" r:id="rId38"/>
    <p:sldId id="371" r:id="rId39"/>
    <p:sldId id="428" r:id="rId40"/>
    <p:sldId id="443" r:id="rId41"/>
    <p:sldId id="381" r:id="rId42"/>
    <p:sldId id="431" r:id="rId43"/>
    <p:sldId id="442" r:id="rId44"/>
    <p:sldId id="430" r:id="rId45"/>
    <p:sldId id="391" r:id="rId46"/>
    <p:sldId id="446" r:id="rId47"/>
    <p:sldId id="402" r:id="rId48"/>
    <p:sldId id="405" r:id="rId49"/>
    <p:sldId id="389" r:id="rId50"/>
    <p:sldId id="390" r:id="rId51"/>
    <p:sldId id="358" r:id="rId52"/>
    <p:sldId id="447" r:id="rId53"/>
    <p:sldId id="448" r:id="rId54"/>
    <p:sldId id="449" r:id="rId55"/>
    <p:sldId id="450" r:id="rId56"/>
    <p:sldId id="355" r:id="rId57"/>
    <p:sldId id="356" r:id="rId58"/>
    <p:sldId id="357" r:id="rId59"/>
    <p:sldId id="359" r:id="rId60"/>
    <p:sldId id="360" r:id="rId61"/>
    <p:sldId id="300" r:id="rId62"/>
    <p:sldId id="414" r:id="rId63"/>
    <p:sldId id="415" r:id="rId64"/>
    <p:sldId id="416" r:id="rId65"/>
    <p:sldId id="417" r:id="rId66"/>
    <p:sldId id="418" r:id="rId67"/>
    <p:sldId id="419" r:id="rId68"/>
    <p:sldId id="420" r:id="rId69"/>
    <p:sldId id="421" r:id="rId70"/>
  </p:sldIdLst>
  <p:sldSz cx="9144000" cy="6858000" type="screen4x3"/>
  <p:notesSz cx="6985000" cy="92837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521415D9-36F7-43E2-AB2F-B90AF26B5E84}">
      <p14:sectionLst xmlns:p14="http://schemas.microsoft.com/office/powerpoint/2010/main">
        <p14:section name="Default Section" id="{4DC8E2A4-0DF7-402C-8617-D256C882EC6F}">
          <p14:sldIdLst>
            <p14:sldId id="364"/>
            <p14:sldId id="336"/>
            <p14:sldId id="423"/>
            <p14:sldId id="424"/>
            <p14:sldId id="445"/>
            <p14:sldId id="409"/>
            <p14:sldId id="432"/>
            <p14:sldId id="433"/>
            <p14:sldId id="422"/>
            <p14:sldId id="434"/>
            <p14:sldId id="444"/>
            <p14:sldId id="392"/>
            <p14:sldId id="429"/>
            <p14:sldId id="369"/>
            <p14:sldId id="406"/>
            <p14:sldId id="408"/>
            <p14:sldId id="426"/>
            <p14:sldId id="407"/>
            <p14:sldId id="367"/>
            <p14:sldId id="411"/>
            <p14:sldId id="373"/>
            <p14:sldId id="374"/>
            <p14:sldId id="404"/>
            <p14:sldId id="375"/>
            <p14:sldId id="376"/>
            <p14:sldId id="377"/>
            <p14:sldId id="378"/>
            <p14:sldId id="379"/>
            <p14:sldId id="412"/>
            <p14:sldId id="413"/>
            <p14:sldId id="438"/>
            <p14:sldId id="439"/>
            <p14:sldId id="441"/>
            <p14:sldId id="372"/>
            <p14:sldId id="371"/>
            <p14:sldId id="428"/>
            <p14:sldId id="443"/>
            <p14:sldId id="381"/>
            <p14:sldId id="431"/>
            <p14:sldId id="442"/>
            <p14:sldId id="430"/>
            <p14:sldId id="391"/>
            <p14:sldId id="446"/>
            <p14:sldId id="402"/>
            <p14:sldId id="405"/>
            <p14:sldId id="389"/>
            <p14:sldId id="390"/>
            <p14:sldId id="358"/>
            <p14:sldId id="447"/>
            <p14:sldId id="448"/>
            <p14:sldId id="449"/>
            <p14:sldId id="450"/>
            <p14:sldId id="355"/>
            <p14:sldId id="356"/>
            <p14:sldId id="357"/>
            <p14:sldId id="359"/>
            <p14:sldId id="360"/>
            <p14:sldId id="300"/>
            <p14:sldId id="414"/>
            <p14:sldId id="415"/>
            <p14:sldId id="416"/>
            <p14:sldId id="417"/>
            <p14:sldId id="418"/>
            <p14:sldId id="419"/>
            <p14:sldId id="420"/>
            <p14:sldId id="421"/>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D7D33"/>
    <a:srgbClr val="DAA6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940675A-B579-460E-94D1-54222C63F5D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443" autoAdjust="0"/>
    <p:restoredTop sz="94660"/>
  </p:normalViewPr>
  <p:slideViewPr>
    <p:cSldViewPr snapToGrid="0">
      <p:cViewPr>
        <p:scale>
          <a:sx n="100" d="100"/>
          <a:sy n="100" d="100"/>
        </p:scale>
        <p:origin x="-258" y="-72"/>
      </p:cViewPr>
      <p:guideLst>
        <p:guide orient="horz" pos="2160"/>
        <p:guide pos="2880"/>
      </p:guideLst>
    </p:cSldViewPr>
  </p:slideViewPr>
  <p:notesTextViewPr>
    <p:cViewPr>
      <p:scale>
        <a:sx n="1" d="1"/>
        <a:sy n="1" d="1"/>
      </p:scale>
      <p:origin x="0" y="0"/>
    </p:cViewPr>
  </p:notesTextViewPr>
  <p:sorterViewPr>
    <p:cViewPr>
      <p:scale>
        <a:sx n="100" d="100"/>
        <a:sy n="100" d="100"/>
      </p:scale>
      <p:origin x="0" y="13986"/>
    </p:cViewPr>
  </p:sorterViewPr>
  <p:gridSpacing cx="75895" cy="75895"/>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slide" Target="slides/slide64.xml"/><Relationship Id="rId7" Type="http://schemas.openxmlformats.org/officeDocument/2006/relationships/slide" Target="slides/slide3.xml"/><Relationship Id="rId71"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61" Type="http://schemas.openxmlformats.org/officeDocument/2006/relationships/slide" Target="slides/slide57.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26833" cy="464185"/>
          </a:xfrm>
          <a:prstGeom prst="rect">
            <a:avLst/>
          </a:prstGeom>
        </p:spPr>
        <p:txBody>
          <a:bodyPr vert="horz" lIns="92958" tIns="46479" rIns="92958" bIns="46479" rtlCol="0"/>
          <a:lstStyle>
            <a:lvl1pPr algn="l">
              <a:defRPr sz="1200"/>
            </a:lvl1pPr>
          </a:lstStyle>
          <a:p>
            <a:endParaRPr lang="en-US" dirty="0"/>
          </a:p>
        </p:txBody>
      </p:sp>
      <p:sp>
        <p:nvSpPr>
          <p:cNvPr id="3" name="Date Placeholder 2"/>
          <p:cNvSpPr>
            <a:spLocks noGrp="1"/>
          </p:cNvSpPr>
          <p:nvPr>
            <p:ph type="dt" idx="1"/>
          </p:nvPr>
        </p:nvSpPr>
        <p:spPr>
          <a:xfrm>
            <a:off x="3956550" y="0"/>
            <a:ext cx="3026833" cy="464185"/>
          </a:xfrm>
          <a:prstGeom prst="rect">
            <a:avLst/>
          </a:prstGeom>
        </p:spPr>
        <p:txBody>
          <a:bodyPr vert="horz" lIns="92958" tIns="46479" rIns="92958" bIns="46479" rtlCol="0"/>
          <a:lstStyle>
            <a:lvl1pPr algn="r">
              <a:defRPr sz="1200"/>
            </a:lvl1pPr>
          </a:lstStyle>
          <a:p>
            <a:fld id="{721918AB-4FF6-450C-8277-E5E197807825}" type="datetimeFigureOut">
              <a:rPr lang="en-US" smtClean="0"/>
              <a:t>8/23/2016</a:t>
            </a:fld>
            <a:endParaRPr lang="en-US" dirty="0"/>
          </a:p>
        </p:txBody>
      </p:sp>
      <p:sp>
        <p:nvSpPr>
          <p:cNvPr id="4" name="Slide Image Placeholder 3"/>
          <p:cNvSpPr>
            <a:spLocks noGrp="1" noRot="1" noChangeAspect="1"/>
          </p:cNvSpPr>
          <p:nvPr>
            <p:ph type="sldImg" idx="2"/>
          </p:nvPr>
        </p:nvSpPr>
        <p:spPr>
          <a:xfrm>
            <a:off x="1171575" y="696913"/>
            <a:ext cx="4641850" cy="3481387"/>
          </a:xfrm>
          <a:prstGeom prst="rect">
            <a:avLst/>
          </a:prstGeom>
          <a:noFill/>
          <a:ln w="12700">
            <a:solidFill>
              <a:prstClr val="black"/>
            </a:solidFill>
          </a:ln>
        </p:spPr>
        <p:txBody>
          <a:bodyPr vert="horz" lIns="92958" tIns="46479" rIns="92958" bIns="46479" rtlCol="0" anchor="ctr"/>
          <a:lstStyle/>
          <a:p>
            <a:endParaRPr lang="en-US" dirty="0"/>
          </a:p>
        </p:txBody>
      </p:sp>
      <p:sp>
        <p:nvSpPr>
          <p:cNvPr id="5" name="Notes Placeholder 4"/>
          <p:cNvSpPr>
            <a:spLocks noGrp="1"/>
          </p:cNvSpPr>
          <p:nvPr>
            <p:ph type="body" sz="quarter" idx="3"/>
          </p:nvPr>
        </p:nvSpPr>
        <p:spPr>
          <a:xfrm>
            <a:off x="698500" y="4409758"/>
            <a:ext cx="5588000" cy="4177665"/>
          </a:xfrm>
          <a:prstGeom prst="rect">
            <a:avLst/>
          </a:prstGeom>
        </p:spPr>
        <p:txBody>
          <a:bodyPr vert="horz" lIns="92958" tIns="46479" rIns="92958" bIns="46479"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17904"/>
            <a:ext cx="3026833" cy="464185"/>
          </a:xfrm>
          <a:prstGeom prst="rect">
            <a:avLst/>
          </a:prstGeom>
        </p:spPr>
        <p:txBody>
          <a:bodyPr vert="horz" lIns="92958" tIns="46479" rIns="92958" bIns="46479" rtlCol="0" anchor="b"/>
          <a:lstStyle>
            <a:lvl1pPr algn="l">
              <a:defRPr sz="1200"/>
            </a:lvl1pPr>
          </a:lstStyle>
          <a:p>
            <a:endParaRPr lang="en-US" dirty="0"/>
          </a:p>
        </p:txBody>
      </p:sp>
      <p:sp>
        <p:nvSpPr>
          <p:cNvPr id="7" name="Slide Number Placeholder 6"/>
          <p:cNvSpPr>
            <a:spLocks noGrp="1"/>
          </p:cNvSpPr>
          <p:nvPr>
            <p:ph type="sldNum" sz="quarter" idx="5"/>
          </p:nvPr>
        </p:nvSpPr>
        <p:spPr>
          <a:xfrm>
            <a:off x="3956550" y="8817904"/>
            <a:ext cx="3026833" cy="464185"/>
          </a:xfrm>
          <a:prstGeom prst="rect">
            <a:avLst/>
          </a:prstGeom>
        </p:spPr>
        <p:txBody>
          <a:bodyPr vert="horz" lIns="92958" tIns="46479" rIns="92958" bIns="46479" rtlCol="0" anchor="b"/>
          <a:lstStyle>
            <a:lvl1pPr algn="r">
              <a:defRPr sz="1200"/>
            </a:lvl1pPr>
          </a:lstStyle>
          <a:p>
            <a:fld id="{2360EBD9-56E1-4947-8F5C-E5998816ED7B}" type="slidenum">
              <a:rPr lang="en-US" smtClean="0"/>
              <a:t>‹#›</a:t>
            </a:fld>
            <a:endParaRPr lang="en-US" dirty="0"/>
          </a:p>
        </p:txBody>
      </p:sp>
    </p:spTree>
    <p:extLst>
      <p:ext uri="{BB962C8B-B14F-4D97-AF65-F5344CB8AC3E}">
        <p14:creationId xmlns:p14="http://schemas.microsoft.com/office/powerpoint/2010/main" val="41496793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 Blank">
    <p:spTree>
      <p:nvGrpSpPr>
        <p:cNvPr id="1" name=""/>
        <p:cNvGrpSpPr/>
        <p:nvPr/>
      </p:nvGrpSpPr>
      <p:grpSpPr>
        <a:xfrm>
          <a:off x="0" y="0"/>
          <a:ext cx="0" cy="0"/>
          <a:chOff x="0" y="0"/>
          <a:chExt cx="0" cy="0"/>
        </a:xfrm>
      </p:grpSpPr>
      <p:pic>
        <p:nvPicPr>
          <p:cNvPr id="5" name="Picture 7" descr="AYP1315129.JPG"/>
          <p:cNvPicPr>
            <a:picLocks noChangeAspect="1"/>
          </p:cNvPicPr>
          <p:nvPr userDrawn="1"/>
        </p:nvPicPr>
        <p:blipFill>
          <a:blip r:embed="rId2">
            <a:extLst>
              <a:ext uri="{28A0092B-C50C-407E-A947-70E740481C1C}">
                <a14:useLocalDpi xmlns:a14="http://schemas.microsoft.com/office/drawing/2010/main" val="0"/>
              </a:ext>
            </a:extLst>
          </a:blip>
          <a:srcRect l="17175" r="3770" b="56549"/>
          <a:stretch>
            <a:fillRect/>
          </a:stretch>
        </p:blipFill>
        <p:spPr bwMode="auto">
          <a:xfrm>
            <a:off x="0" y="1235075"/>
            <a:ext cx="9144000" cy="3773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1" descr="Optum_ColorBand-02"/>
          <p:cNvPicPr preferRelativeResize="0">
            <a:picLocks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5008565"/>
            <a:ext cx="9144000" cy="109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1016000" y="5295900"/>
            <a:ext cx="7772400" cy="704850"/>
          </a:xfrm>
        </p:spPr>
        <p:txBody>
          <a:bodyPr>
            <a:normAutofit/>
          </a:bodyPr>
          <a:lstStyle>
            <a:lvl1pPr algn="l">
              <a:defRPr sz="2000" b="0">
                <a:solidFill>
                  <a:schemeClr val="tx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016000" y="6083300"/>
            <a:ext cx="7772400" cy="546100"/>
          </a:xfrm>
        </p:spPr>
        <p:txBody>
          <a:bodyPr>
            <a:normAutofit/>
          </a:bodyPr>
          <a:lstStyle>
            <a:lvl1pPr marL="0" indent="0" algn="l">
              <a:spcAft>
                <a:spcPts val="300"/>
              </a:spcAft>
              <a:buNone/>
              <a:defRPr sz="14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pic>
        <p:nvPicPr>
          <p:cNvPr id="7" name="Picture 2" descr="W:\logos\Optum\OPTUM_RGB.png"/>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388938" y="224117"/>
            <a:ext cx="2343150"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287832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6557672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 Columns">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43000"/>
            <a:ext cx="4023360" cy="512064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Content Placeholder 2"/>
          <p:cNvSpPr>
            <a:spLocks noGrp="1"/>
          </p:cNvSpPr>
          <p:nvPr>
            <p:ph idx="13"/>
          </p:nvPr>
        </p:nvSpPr>
        <p:spPr>
          <a:xfrm>
            <a:off x="4663440" y="1143000"/>
            <a:ext cx="4023360" cy="512064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itle Placeholder 1"/>
          <p:cNvSpPr>
            <a:spLocks noGrp="1"/>
          </p:cNvSpPr>
          <p:nvPr>
            <p:ph type="title"/>
          </p:nvPr>
        </p:nvSpPr>
        <p:spPr>
          <a:xfrm>
            <a:off x="457200" y="190500"/>
            <a:ext cx="8229600" cy="769938"/>
          </a:xfrm>
          <a:prstGeom prst="rect">
            <a:avLst/>
          </a:prstGeom>
        </p:spPr>
        <p:txBody>
          <a:bodyPr rtlCol="0">
            <a:normAutofit/>
          </a:bodyPr>
          <a:lstStyle/>
          <a:p>
            <a:r>
              <a:rPr lang="en-US" smtClean="0"/>
              <a:t>Click to edit Master title style</a:t>
            </a:r>
            <a:endParaRPr lang="en-US"/>
          </a:p>
        </p:txBody>
      </p:sp>
    </p:spTree>
    <p:extLst>
      <p:ext uri="{BB962C8B-B14F-4D97-AF65-F5344CB8AC3E}">
        <p14:creationId xmlns:p14="http://schemas.microsoft.com/office/powerpoint/2010/main" val="42782678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Header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6669562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 Boxes">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43000"/>
            <a:ext cx="4023360" cy="246888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2"/>
          <p:cNvSpPr>
            <a:spLocks noGrp="1"/>
          </p:cNvSpPr>
          <p:nvPr>
            <p:ph idx="13"/>
          </p:nvPr>
        </p:nvSpPr>
        <p:spPr>
          <a:xfrm>
            <a:off x="4663440" y="1143000"/>
            <a:ext cx="4023360" cy="246888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 name="Content Placeholder 2"/>
          <p:cNvSpPr>
            <a:spLocks noGrp="1"/>
          </p:cNvSpPr>
          <p:nvPr>
            <p:ph idx="14"/>
          </p:nvPr>
        </p:nvSpPr>
        <p:spPr>
          <a:xfrm>
            <a:off x="457200" y="3808475"/>
            <a:ext cx="4023360" cy="246888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1" name="Content Placeholder 2"/>
          <p:cNvSpPr>
            <a:spLocks noGrp="1"/>
          </p:cNvSpPr>
          <p:nvPr>
            <p:ph idx="15"/>
          </p:nvPr>
        </p:nvSpPr>
        <p:spPr>
          <a:xfrm>
            <a:off x="4663440" y="3808475"/>
            <a:ext cx="4023360" cy="246888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8" name="Title Placeholder 1"/>
          <p:cNvSpPr>
            <a:spLocks noGrp="1"/>
          </p:cNvSpPr>
          <p:nvPr>
            <p:ph type="title"/>
          </p:nvPr>
        </p:nvSpPr>
        <p:spPr>
          <a:xfrm>
            <a:off x="457200" y="190500"/>
            <a:ext cx="8229600" cy="769938"/>
          </a:xfrm>
          <a:prstGeom prst="rect">
            <a:avLst/>
          </a:prstGeom>
        </p:spPr>
        <p:txBody>
          <a:bodyPr rtlCol="0">
            <a:normAutofit/>
          </a:bodyPr>
          <a:lstStyle/>
          <a:p>
            <a:r>
              <a:rPr lang="en-US" smtClean="0"/>
              <a:t>Click to edit Master title style</a:t>
            </a:r>
            <a:endParaRPr lang="en-US"/>
          </a:p>
        </p:txBody>
      </p:sp>
    </p:spTree>
    <p:extLst>
      <p:ext uri="{BB962C8B-B14F-4D97-AF65-F5344CB8AC3E}">
        <p14:creationId xmlns:p14="http://schemas.microsoft.com/office/powerpoint/2010/main" val="7157811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 preserve="1">
  <p:cSld name="Divider Slide 1">
    <p:spTree>
      <p:nvGrpSpPr>
        <p:cNvPr id="1" name=""/>
        <p:cNvGrpSpPr/>
        <p:nvPr/>
      </p:nvGrpSpPr>
      <p:grpSpPr>
        <a:xfrm>
          <a:off x="0" y="0"/>
          <a:ext cx="0" cy="0"/>
          <a:chOff x="0" y="0"/>
          <a:chExt cx="0" cy="0"/>
        </a:xfrm>
      </p:grpSpPr>
      <p:pic>
        <p:nvPicPr>
          <p:cNvPr id="4" name="Picture 11" descr="Optum_ColorBand-02"/>
          <p:cNvPicPr preferRelativeResize="0">
            <a:picLocks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5008565"/>
            <a:ext cx="9144000" cy="109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1016000" y="2456434"/>
            <a:ext cx="7772400" cy="1150366"/>
          </a:xfrm>
        </p:spPr>
        <p:txBody>
          <a:bodyPr anchor="ctr">
            <a:noAutofit/>
          </a:bodyPr>
          <a:lstStyle>
            <a:lvl1pPr algn="l">
              <a:defRPr sz="2400" b="0">
                <a:solidFill>
                  <a:schemeClr val="tx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016000" y="5270500"/>
            <a:ext cx="7772400" cy="546100"/>
          </a:xfrm>
        </p:spPr>
        <p:txBody>
          <a:bodyPr>
            <a:normAutofit/>
          </a:bodyPr>
          <a:lstStyle>
            <a:lvl1pPr marL="0" indent="0" algn="l">
              <a:spcAft>
                <a:spcPts val="300"/>
              </a:spcAft>
              <a:buNone/>
              <a:defRPr sz="14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pic>
        <p:nvPicPr>
          <p:cNvPr id="6" name="Picture 2" descr="W:\logos\Optum\OPTUM_RGB.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402385" y="264459"/>
            <a:ext cx="2343150"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723848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Divider Slide 2">
    <p:spTree>
      <p:nvGrpSpPr>
        <p:cNvPr id="1" name=""/>
        <p:cNvGrpSpPr/>
        <p:nvPr/>
      </p:nvGrpSpPr>
      <p:grpSpPr>
        <a:xfrm>
          <a:off x="0" y="0"/>
          <a:ext cx="0" cy="0"/>
          <a:chOff x="0" y="0"/>
          <a:chExt cx="0" cy="0"/>
        </a:xfrm>
      </p:grpSpPr>
      <p:pic>
        <p:nvPicPr>
          <p:cNvPr id="4" name="Picture 7" descr="BLP0039002.JPG"/>
          <p:cNvPicPr>
            <a:picLocks noChangeAspect="1"/>
          </p:cNvPicPr>
          <p:nvPr userDrawn="1"/>
        </p:nvPicPr>
        <p:blipFill>
          <a:blip r:embed="rId2">
            <a:extLst>
              <a:ext uri="{28A0092B-C50C-407E-A947-70E740481C1C}">
                <a14:useLocalDpi xmlns:a14="http://schemas.microsoft.com/office/drawing/2010/main" val="0"/>
              </a:ext>
            </a:extLst>
          </a:blip>
          <a:srcRect t="25050" r="10800" b="19501"/>
          <a:stretch>
            <a:fillRect/>
          </a:stretch>
        </p:blipFill>
        <p:spPr bwMode="auto">
          <a:xfrm>
            <a:off x="0" y="1235075"/>
            <a:ext cx="9139238" cy="3786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1" descr="Optum_ColorBand-02"/>
          <p:cNvPicPr preferRelativeResize="0">
            <a:picLocks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5008565"/>
            <a:ext cx="9144000" cy="109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ubtitle 2"/>
          <p:cNvSpPr>
            <a:spLocks noGrp="1"/>
          </p:cNvSpPr>
          <p:nvPr>
            <p:ph type="subTitle" idx="1"/>
          </p:nvPr>
        </p:nvSpPr>
        <p:spPr>
          <a:xfrm>
            <a:off x="1016000" y="5270500"/>
            <a:ext cx="7772400" cy="546100"/>
          </a:xfrm>
        </p:spPr>
        <p:txBody>
          <a:bodyPr>
            <a:normAutofit/>
          </a:bodyPr>
          <a:lstStyle>
            <a:lvl1pPr marL="0" indent="0" algn="l">
              <a:spcAft>
                <a:spcPts val="300"/>
              </a:spcAft>
              <a:buNone/>
              <a:defRPr sz="14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13" name="Title 1"/>
          <p:cNvSpPr>
            <a:spLocks noGrp="1"/>
          </p:cNvSpPr>
          <p:nvPr>
            <p:ph type="ctrTitle"/>
          </p:nvPr>
        </p:nvSpPr>
        <p:spPr>
          <a:xfrm>
            <a:off x="1016000" y="2456434"/>
            <a:ext cx="7772400" cy="1150366"/>
          </a:xfrm>
        </p:spPr>
        <p:txBody>
          <a:bodyPr anchor="ctr">
            <a:noAutofit/>
          </a:bodyPr>
          <a:lstStyle>
            <a:lvl1pPr algn="l">
              <a:defRPr sz="2400" b="0">
                <a:solidFill>
                  <a:schemeClr val="bg1"/>
                </a:solidFill>
              </a:defRPr>
            </a:lvl1pPr>
          </a:lstStyle>
          <a:p>
            <a:r>
              <a:rPr lang="en-US" smtClean="0"/>
              <a:t>Click to edit Master title style</a:t>
            </a:r>
            <a:endParaRPr lang="en-US" dirty="0"/>
          </a:p>
        </p:txBody>
      </p:sp>
      <p:pic>
        <p:nvPicPr>
          <p:cNvPr id="7" name="Picture 2" descr="W:\logos\Optum\OPTUM_RGB.png"/>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348596" y="224118"/>
            <a:ext cx="2343150"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679821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Divider Slide 3">
    <p:spTree>
      <p:nvGrpSpPr>
        <p:cNvPr id="1" name=""/>
        <p:cNvGrpSpPr/>
        <p:nvPr/>
      </p:nvGrpSpPr>
      <p:grpSpPr>
        <a:xfrm>
          <a:off x="0" y="0"/>
          <a:ext cx="0" cy="0"/>
          <a:chOff x="0" y="0"/>
          <a:chExt cx="0" cy="0"/>
        </a:xfrm>
      </p:grpSpPr>
      <p:sp>
        <p:nvSpPr>
          <p:cNvPr id="4" name="Rectangle 10"/>
          <p:cNvSpPr>
            <a:spLocks noChangeArrowheads="1"/>
          </p:cNvSpPr>
          <p:nvPr userDrawn="1"/>
        </p:nvSpPr>
        <p:spPr bwMode="auto">
          <a:xfrm>
            <a:off x="0" y="5097465"/>
            <a:ext cx="9144000" cy="1760537"/>
          </a:xfrm>
          <a:prstGeom prst="rect">
            <a:avLst/>
          </a:prstGeom>
          <a:solidFill>
            <a:srgbClr val="E87722"/>
          </a:solidFill>
          <a:ln>
            <a:noFill/>
          </a:ln>
          <a:effectLst/>
          <a:extLs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fontAlgn="base">
              <a:spcBef>
                <a:spcPct val="0"/>
              </a:spcBef>
              <a:spcAft>
                <a:spcPct val="0"/>
              </a:spcAft>
              <a:defRPr>
                <a:solidFill>
                  <a:schemeClr val="tx1"/>
                </a:solidFill>
                <a:latin typeface="Arial" charset="0"/>
              </a:defRPr>
            </a:lvl6pPr>
            <a:lvl7pPr marL="2971800" indent="-228600" fontAlgn="base">
              <a:spcBef>
                <a:spcPct val="0"/>
              </a:spcBef>
              <a:spcAft>
                <a:spcPct val="0"/>
              </a:spcAft>
              <a:defRPr>
                <a:solidFill>
                  <a:schemeClr val="tx1"/>
                </a:solidFill>
                <a:latin typeface="Arial" charset="0"/>
              </a:defRPr>
            </a:lvl7pPr>
            <a:lvl8pPr marL="3429000" indent="-228600" fontAlgn="base">
              <a:spcBef>
                <a:spcPct val="0"/>
              </a:spcBef>
              <a:spcAft>
                <a:spcPct val="0"/>
              </a:spcAft>
              <a:defRPr>
                <a:solidFill>
                  <a:schemeClr val="tx1"/>
                </a:solidFill>
                <a:latin typeface="Arial" charset="0"/>
              </a:defRPr>
            </a:lvl8pPr>
            <a:lvl9pPr marL="3886200" indent="-228600" fontAlgn="base">
              <a:spcBef>
                <a:spcPct val="0"/>
              </a:spcBef>
              <a:spcAft>
                <a:spcPct val="0"/>
              </a:spcAft>
              <a:defRPr>
                <a:solidFill>
                  <a:schemeClr val="tx1"/>
                </a:solidFill>
                <a:latin typeface="Arial" charset="0"/>
              </a:defRPr>
            </a:lvl9pPr>
          </a:lstStyle>
          <a:p>
            <a:endParaRPr lang="en-US" altLang="en-US" dirty="0"/>
          </a:p>
        </p:txBody>
      </p:sp>
      <p:pic>
        <p:nvPicPr>
          <p:cNvPr id="5" name="Picture 11" descr="Optum_ColorBand-02"/>
          <p:cNvPicPr preferRelativeResize="0">
            <a:picLocks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5008565"/>
            <a:ext cx="9144000" cy="109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itle 1"/>
          <p:cNvSpPr>
            <a:spLocks noGrp="1"/>
          </p:cNvSpPr>
          <p:nvPr>
            <p:ph type="ctrTitle"/>
          </p:nvPr>
        </p:nvSpPr>
        <p:spPr>
          <a:xfrm>
            <a:off x="1016000" y="2456434"/>
            <a:ext cx="7772400" cy="1150366"/>
          </a:xfrm>
        </p:spPr>
        <p:txBody>
          <a:bodyPr anchor="ctr">
            <a:noAutofit/>
          </a:bodyPr>
          <a:lstStyle>
            <a:lvl1pPr algn="l">
              <a:defRPr sz="2400" b="0">
                <a:solidFill>
                  <a:schemeClr val="tx1"/>
                </a:solidFill>
              </a:defRPr>
            </a:lvl1pPr>
          </a:lstStyle>
          <a:p>
            <a:r>
              <a:rPr lang="en-US" smtClean="0"/>
              <a:t>Click to edit Master title style</a:t>
            </a:r>
            <a:endParaRPr lang="en-US" dirty="0"/>
          </a:p>
        </p:txBody>
      </p:sp>
      <p:sp>
        <p:nvSpPr>
          <p:cNvPr id="15" name="Subtitle 2"/>
          <p:cNvSpPr>
            <a:spLocks noGrp="1"/>
          </p:cNvSpPr>
          <p:nvPr>
            <p:ph type="subTitle" idx="1"/>
          </p:nvPr>
        </p:nvSpPr>
        <p:spPr>
          <a:xfrm>
            <a:off x="1016000" y="5270500"/>
            <a:ext cx="7772400" cy="1384300"/>
          </a:xfrm>
        </p:spPr>
        <p:txBody>
          <a:bodyPr>
            <a:normAutofit/>
          </a:bodyPr>
          <a:lstStyle>
            <a:lvl1pPr marL="0" indent="0" algn="l">
              <a:spcAft>
                <a:spcPts val="300"/>
              </a:spcAft>
              <a:buNone/>
              <a:defRPr sz="14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pic>
        <p:nvPicPr>
          <p:cNvPr id="7" name="Picture 2" descr="W:\logos\Optum\OPTUM_RGB.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402385" y="264459"/>
            <a:ext cx="2343150"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275246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904488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190500"/>
            <a:ext cx="8229600" cy="769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p>
            <a:pPr lvl="0"/>
            <a:r>
              <a:rPr lang="en-US" altLang="en-US" smtClean="0"/>
              <a:t>Click to edit Master title style</a:t>
            </a:r>
          </a:p>
        </p:txBody>
      </p:sp>
      <p:sp>
        <p:nvSpPr>
          <p:cNvPr id="1027" name="Text Placeholder 2"/>
          <p:cNvSpPr>
            <a:spLocks noGrp="1"/>
          </p:cNvSpPr>
          <p:nvPr>
            <p:ph type="body" idx="1"/>
          </p:nvPr>
        </p:nvSpPr>
        <p:spPr bwMode="auto">
          <a:xfrm>
            <a:off x="457200" y="1143002"/>
            <a:ext cx="8229600" cy="512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1028" name="Line 9"/>
          <p:cNvSpPr>
            <a:spLocks noChangeShapeType="1"/>
          </p:cNvSpPr>
          <p:nvPr/>
        </p:nvSpPr>
        <p:spPr bwMode="auto">
          <a:xfrm>
            <a:off x="457200" y="1052513"/>
            <a:ext cx="8229600" cy="0"/>
          </a:xfrm>
          <a:prstGeom prst="line">
            <a:avLst/>
          </a:prstGeom>
          <a:noFill/>
          <a:ln w="12700">
            <a:solidFill>
              <a:schemeClr val="accent1"/>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pic>
        <p:nvPicPr>
          <p:cNvPr id="1029" name="Picture 12" descr="Optum_ColorBand-02"/>
          <p:cNvPicPr preferRelativeResize="0">
            <a:picLocks noChangeArrowheads="1"/>
          </p:cNvPicPr>
          <p:nvPr/>
        </p:nvPicPr>
        <p:blipFill>
          <a:blip r:embed="rId11">
            <a:extLst>
              <a:ext uri="{28A0092B-C50C-407E-A947-70E740481C1C}">
                <a14:useLocalDpi xmlns:a14="http://schemas.microsoft.com/office/drawing/2010/main" val="0"/>
              </a:ext>
            </a:extLst>
          </a:blip>
          <a:srcRect t="6000"/>
          <a:stretch>
            <a:fillRect/>
          </a:stretch>
        </p:blipFill>
        <p:spPr bwMode="auto">
          <a:xfrm>
            <a:off x="1484313" y="6475415"/>
            <a:ext cx="7200900" cy="46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Slide Number Placeholder 5"/>
          <p:cNvSpPr txBox="1">
            <a:spLocks/>
          </p:cNvSpPr>
          <p:nvPr/>
        </p:nvSpPr>
        <p:spPr>
          <a:xfrm>
            <a:off x="3314700" y="6572250"/>
            <a:ext cx="4865688" cy="209550"/>
          </a:xfrm>
          <a:prstGeom prst="rect">
            <a:avLst/>
          </a:prstGeom>
        </p:spPr>
        <p:txBody>
          <a:bodyPr lIns="0" tIns="0" rIns="0" bIns="0"/>
          <a:lstStyle>
            <a:defPPr>
              <a:defRPr lang="en-US"/>
            </a:defPPr>
            <a:lvl1pPr marL="0" algn="r" defTabSz="914400" rtl="0" eaLnBrk="1" latinLnBrk="0" hangingPunct="1">
              <a:defRPr sz="800" b="1" kern="1200">
                <a:solidFill>
                  <a:schemeClr val="tx1">
                    <a:tint val="75000"/>
                  </a:schemeClr>
                </a:solidFill>
                <a:latin typeface="Arial" pitchFamily="34" charset="0"/>
                <a:ea typeface="+mn-ea"/>
                <a:cs typeface="Arial"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lang="en-US" sz="700" b="0" dirty="0" smtClean="0">
                <a:solidFill>
                  <a:schemeClr val="tx1"/>
                </a:solidFill>
              </a:rPr>
              <a:t>Confidential property of Optum. Do not distribute or reproduce without express permission from Optum.</a:t>
            </a:r>
            <a:endParaRPr lang="en-US" sz="700" dirty="0" smtClean="0"/>
          </a:p>
          <a:p>
            <a:pPr fontAlgn="auto">
              <a:spcBef>
                <a:spcPts val="0"/>
              </a:spcBef>
              <a:spcAft>
                <a:spcPts val="0"/>
              </a:spcAft>
              <a:defRPr/>
            </a:pPr>
            <a:endParaRPr lang="en-US" dirty="0"/>
          </a:p>
        </p:txBody>
      </p:sp>
      <p:sp>
        <p:nvSpPr>
          <p:cNvPr id="11" name="Slide Number Placeholder 5"/>
          <p:cNvSpPr txBox="1">
            <a:spLocks/>
          </p:cNvSpPr>
          <p:nvPr/>
        </p:nvSpPr>
        <p:spPr>
          <a:xfrm>
            <a:off x="8178800" y="6572250"/>
            <a:ext cx="457200" cy="209550"/>
          </a:xfrm>
          <a:prstGeom prst="rect">
            <a:avLst/>
          </a:prstGeom>
        </p:spPr>
        <p:txBody>
          <a:bodyPr lIns="0" tIns="0" rIns="0" bIns="0"/>
          <a:lstStyle>
            <a:defPPr>
              <a:defRPr lang="en-US"/>
            </a:defPPr>
            <a:lvl1pPr marL="0" algn="r" defTabSz="914400" rtl="0" eaLnBrk="1" latinLnBrk="0" hangingPunct="1">
              <a:defRPr sz="800" b="1" kern="1200">
                <a:solidFill>
                  <a:schemeClr val="tx1">
                    <a:tint val="75000"/>
                  </a:schemeClr>
                </a:solidFill>
                <a:latin typeface="Arial" pitchFamily="34" charset="0"/>
                <a:ea typeface="+mn-ea"/>
                <a:cs typeface="Arial"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fld id="{C42BD016-B128-4A70-AE21-3EC4BFCA17AD}" type="slidenum">
              <a:rPr lang="en-US" smtClean="0">
                <a:solidFill>
                  <a:schemeClr val="tx1"/>
                </a:solidFill>
              </a:rPr>
              <a:pPr fontAlgn="auto">
                <a:spcBef>
                  <a:spcPts val="0"/>
                </a:spcBef>
                <a:spcAft>
                  <a:spcPts val="0"/>
                </a:spcAft>
                <a:defRPr/>
              </a:pPr>
              <a:t>‹#›</a:t>
            </a:fld>
            <a:endParaRPr lang="en-US" sz="900" dirty="0">
              <a:solidFill>
                <a:schemeClr val="tx1"/>
              </a:solidFill>
            </a:endParaRPr>
          </a:p>
        </p:txBody>
      </p:sp>
      <p:sp>
        <p:nvSpPr>
          <p:cNvPr id="4" name="Rectangle 3"/>
          <p:cNvSpPr/>
          <p:nvPr/>
        </p:nvSpPr>
        <p:spPr>
          <a:xfrm>
            <a:off x="1439863" y="6438900"/>
            <a:ext cx="222250" cy="1714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anchor="ctr"/>
          <a:lstStyle/>
          <a:p>
            <a:pPr algn="ctr" fontAlgn="auto">
              <a:spcBef>
                <a:spcPts val="0"/>
              </a:spcBef>
              <a:spcAft>
                <a:spcPts val="0"/>
              </a:spcAft>
              <a:defRPr/>
            </a:pPr>
            <a:endParaRPr lang="en-US" sz="1600" dirty="0"/>
          </a:p>
        </p:txBody>
      </p:sp>
      <p:pic>
        <p:nvPicPr>
          <p:cNvPr id="12" name="Picture 2" descr="W:\logos\Optum\OPTUM_RGB.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457201" y="6324602"/>
            <a:ext cx="1171575"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Lst>
  <p:txStyles>
    <p:titleStyle>
      <a:lvl1pPr algn="l" rtl="0" fontAlgn="base">
        <a:spcBef>
          <a:spcPct val="0"/>
        </a:spcBef>
        <a:spcAft>
          <a:spcPct val="0"/>
        </a:spcAft>
        <a:defRPr sz="2400" b="1" kern="1200">
          <a:solidFill>
            <a:schemeClr val="tx1"/>
          </a:solidFill>
          <a:latin typeface="Arial" pitchFamily="34" charset="0"/>
          <a:ea typeface="+mj-ea"/>
          <a:cs typeface="Arial" pitchFamily="34" charset="0"/>
        </a:defRPr>
      </a:lvl1pPr>
      <a:lvl2pPr algn="l" rtl="0" fontAlgn="base">
        <a:spcBef>
          <a:spcPct val="0"/>
        </a:spcBef>
        <a:spcAft>
          <a:spcPct val="0"/>
        </a:spcAft>
        <a:defRPr sz="2400" b="1">
          <a:solidFill>
            <a:schemeClr val="tx1"/>
          </a:solidFill>
          <a:latin typeface="Arial" charset="0"/>
          <a:cs typeface="Arial" charset="0"/>
        </a:defRPr>
      </a:lvl2pPr>
      <a:lvl3pPr algn="l" rtl="0" fontAlgn="base">
        <a:spcBef>
          <a:spcPct val="0"/>
        </a:spcBef>
        <a:spcAft>
          <a:spcPct val="0"/>
        </a:spcAft>
        <a:defRPr sz="2400" b="1">
          <a:solidFill>
            <a:schemeClr val="tx1"/>
          </a:solidFill>
          <a:latin typeface="Arial" charset="0"/>
          <a:cs typeface="Arial" charset="0"/>
        </a:defRPr>
      </a:lvl3pPr>
      <a:lvl4pPr algn="l" rtl="0" fontAlgn="base">
        <a:spcBef>
          <a:spcPct val="0"/>
        </a:spcBef>
        <a:spcAft>
          <a:spcPct val="0"/>
        </a:spcAft>
        <a:defRPr sz="2400" b="1">
          <a:solidFill>
            <a:schemeClr val="tx1"/>
          </a:solidFill>
          <a:latin typeface="Arial" charset="0"/>
          <a:cs typeface="Arial" charset="0"/>
        </a:defRPr>
      </a:lvl4pPr>
      <a:lvl5pPr algn="l" rtl="0" fontAlgn="base">
        <a:spcBef>
          <a:spcPct val="0"/>
        </a:spcBef>
        <a:spcAft>
          <a:spcPct val="0"/>
        </a:spcAft>
        <a:defRPr sz="2400" b="1">
          <a:solidFill>
            <a:schemeClr val="tx1"/>
          </a:solidFill>
          <a:latin typeface="Arial" charset="0"/>
          <a:cs typeface="Arial" charset="0"/>
        </a:defRPr>
      </a:lvl5pPr>
      <a:lvl6pPr marL="457200" algn="l" rtl="0" fontAlgn="base">
        <a:spcBef>
          <a:spcPct val="0"/>
        </a:spcBef>
        <a:spcAft>
          <a:spcPct val="0"/>
        </a:spcAft>
        <a:defRPr sz="2400" b="1">
          <a:solidFill>
            <a:schemeClr val="tx1"/>
          </a:solidFill>
          <a:latin typeface="Arial" charset="0"/>
          <a:cs typeface="Arial" charset="0"/>
        </a:defRPr>
      </a:lvl6pPr>
      <a:lvl7pPr marL="914400" algn="l" rtl="0" fontAlgn="base">
        <a:spcBef>
          <a:spcPct val="0"/>
        </a:spcBef>
        <a:spcAft>
          <a:spcPct val="0"/>
        </a:spcAft>
        <a:defRPr sz="2400" b="1">
          <a:solidFill>
            <a:schemeClr val="tx1"/>
          </a:solidFill>
          <a:latin typeface="Arial" charset="0"/>
          <a:cs typeface="Arial" charset="0"/>
        </a:defRPr>
      </a:lvl7pPr>
      <a:lvl8pPr marL="1371600" algn="l" rtl="0" fontAlgn="base">
        <a:spcBef>
          <a:spcPct val="0"/>
        </a:spcBef>
        <a:spcAft>
          <a:spcPct val="0"/>
        </a:spcAft>
        <a:defRPr sz="2400" b="1">
          <a:solidFill>
            <a:schemeClr val="tx1"/>
          </a:solidFill>
          <a:latin typeface="Arial" charset="0"/>
          <a:cs typeface="Arial" charset="0"/>
        </a:defRPr>
      </a:lvl8pPr>
      <a:lvl9pPr marL="1828800" algn="l" rtl="0" fontAlgn="base">
        <a:spcBef>
          <a:spcPct val="0"/>
        </a:spcBef>
        <a:spcAft>
          <a:spcPct val="0"/>
        </a:spcAft>
        <a:defRPr sz="2400" b="1">
          <a:solidFill>
            <a:schemeClr val="tx1"/>
          </a:solidFill>
          <a:latin typeface="Arial" charset="0"/>
          <a:cs typeface="Arial" charset="0"/>
        </a:defRPr>
      </a:lvl9pPr>
    </p:titleStyle>
    <p:bodyStyle>
      <a:lvl1pPr marL="228600" indent="-228600" algn="l" rtl="0" fontAlgn="base">
        <a:spcBef>
          <a:spcPct val="0"/>
        </a:spcBef>
        <a:spcAft>
          <a:spcPts val="600"/>
        </a:spcAft>
        <a:buClr>
          <a:schemeClr val="accent1"/>
        </a:buClr>
        <a:buFont typeface="Arial" charset="0"/>
        <a:buChar char="•"/>
        <a:defRPr sz="2000" kern="1200">
          <a:solidFill>
            <a:schemeClr val="tx1"/>
          </a:solidFill>
          <a:latin typeface="Arial" pitchFamily="34" charset="0"/>
          <a:ea typeface="+mn-ea"/>
          <a:cs typeface="Arial" pitchFamily="34" charset="0"/>
        </a:defRPr>
      </a:lvl1pPr>
      <a:lvl2pPr marL="457200" indent="-228600" algn="l" rtl="0" fontAlgn="base">
        <a:spcBef>
          <a:spcPct val="0"/>
        </a:spcBef>
        <a:spcAft>
          <a:spcPts val="600"/>
        </a:spcAft>
        <a:buFont typeface="Arial" charset="0"/>
        <a:buChar char="–"/>
        <a:defRPr kern="1200">
          <a:solidFill>
            <a:schemeClr val="tx1"/>
          </a:solidFill>
          <a:latin typeface="Arial" pitchFamily="34" charset="0"/>
          <a:ea typeface="+mn-ea"/>
          <a:cs typeface="Arial" pitchFamily="34" charset="0"/>
        </a:defRPr>
      </a:lvl2pPr>
      <a:lvl3pPr marL="685800" indent="-228600" algn="l" rtl="0" fontAlgn="base">
        <a:spcBef>
          <a:spcPct val="0"/>
        </a:spcBef>
        <a:spcAft>
          <a:spcPts val="600"/>
        </a:spcAft>
        <a:buClr>
          <a:schemeClr val="accent1"/>
        </a:buClr>
        <a:buFont typeface="Arial" charset="0"/>
        <a:buChar char="•"/>
        <a:defRPr sz="1600" kern="1200">
          <a:solidFill>
            <a:schemeClr val="tx1"/>
          </a:solidFill>
          <a:latin typeface="Arial" pitchFamily="34" charset="0"/>
          <a:ea typeface="+mn-ea"/>
          <a:cs typeface="Arial" pitchFamily="34" charset="0"/>
        </a:defRPr>
      </a:lvl3pPr>
      <a:lvl4pPr marL="914400" indent="-228600" algn="l" rtl="0" fontAlgn="base">
        <a:spcBef>
          <a:spcPct val="0"/>
        </a:spcBef>
        <a:spcAft>
          <a:spcPts val="600"/>
        </a:spcAft>
        <a:buFont typeface="Arial" charset="0"/>
        <a:buChar char="–"/>
        <a:defRPr sz="1600" kern="1200">
          <a:solidFill>
            <a:schemeClr val="tx1"/>
          </a:solidFill>
          <a:latin typeface="Arial" pitchFamily="34" charset="0"/>
          <a:ea typeface="+mn-ea"/>
          <a:cs typeface="Arial" pitchFamily="34" charset="0"/>
        </a:defRPr>
      </a:lvl4pPr>
      <a:lvl5pPr marL="1143000" indent="-228600" algn="l" rtl="0" fontAlgn="base">
        <a:spcBef>
          <a:spcPct val="0"/>
        </a:spcBef>
        <a:spcAft>
          <a:spcPts val="600"/>
        </a:spcAft>
        <a:buClr>
          <a:schemeClr val="accent1"/>
        </a:buClr>
        <a:buFont typeface="Arial" charset="0"/>
        <a:buChar char="•"/>
        <a:defRPr sz="16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9.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9.png"/><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6.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9.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93" name="image1.png"/>
          <p:cNvPicPr>
            <a:picLocks noChangeAspect="1"/>
          </p:cNvPicPr>
          <p:nvPr/>
        </p:nvPicPr>
        <p:blipFill>
          <a:blip r:embed="rId2">
            <a:extLst/>
          </a:blip>
          <a:stretch>
            <a:fillRect/>
          </a:stretch>
        </p:blipFill>
        <p:spPr>
          <a:xfrm>
            <a:off x="-1902" y="1232740"/>
            <a:ext cx="9144000" cy="5573012"/>
          </a:xfrm>
          <a:prstGeom prst="rect">
            <a:avLst/>
          </a:prstGeom>
          <a:ln w="12700">
            <a:miter lim="400000"/>
          </a:ln>
        </p:spPr>
      </p:pic>
      <p:sp>
        <p:nvSpPr>
          <p:cNvPr id="894" name="Shape 894"/>
          <p:cNvSpPr/>
          <p:nvPr/>
        </p:nvSpPr>
        <p:spPr>
          <a:xfrm flipV="1">
            <a:off x="-87" y="6851035"/>
            <a:ext cx="9140283" cy="6967"/>
          </a:xfrm>
          <a:prstGeom prst="line">
            <a:avLst/>
          </a:prstGeom>
          <a:ln w="25400">
            <a:solidFill>
              <a:srgbClr val="E5C435"/>
            </a:solidFill>
            <a:bevel/>
          </a:ln>
        </p:spPr>
        <p:txBody>
          <a:bodyPr lIns="32144" tIns="32144" rIns="32144" bIns="32144"/>
          <a:lstStyle/>
          <a:p>
            <a:endParaRPr dirty="0"/>
          </a:p>
        </p:txBody>
      </p:sp>
      <p:grpSp>
        <p:nvGrpSpPr>
          <p:cNvPr id="902" name="Group 902"/>
          <p:cNvGrpSpPr/>
          <p:nvPr/>
        </p:nvGrpSpPr>
        <p:grpSpPr>
          <a:xfrm>
            <a:off x="5016839" y="5393648"/>
            <a:ext cx="3910561" cy="1335707"/>
            <a:chOff x="360585" y="244967"/>
            <a:chExt cx="5561686" cy="1899671"/>
          </a:xfrm>
        </p:grpSpPr>
        <p:sp>
          <p:nvSpPr>
            <p:cNvPr id="898" name="Shape 898"/>
            <p:cNvSpPr/>
            <p:nvPr/>
          </p:nvSpPr>
          <p:spPr>
            <a:xfrm>
              <a:off x="360585" y="244967"/>
              <a:ext cx="5065121" cy="1021361"/>
            </a:xfrm>
            <a:prstGeom prst="rect">
              <a:avLst/>
            </a:prstGeom>
            <a:noFill/>
            <a:ln w="12700" cap="flat">
              <a:noFill/>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xmlns="" val="1"/>
              </a:ext>
            </a:extLst>
          </p:spPr>
          <p:txBody>
            <a:bodyPr wrap="square" lIns="50800" tIns="50800" rIns="50800" bIns="50800" numCol="1" anchor="ctr">
              <a:spAutoFit/>
            </a:bodyPr>
            <a:lstStyle>
              <a:lvl1pPr>
                <a:defRPr sz="8100" spc="-242">
                  <a:solidFill>
                    <a:srgbClr val="FEF4A8"/>
                  </a:solidFill>
                  <a:latin typeface="Avenir Book"/>
                  <a:ea typeface="Avenir Book"/>
                  <a:cs typeface="Avenir Book"/>
                  <a:sym typeface="Avenir Book"/>
                </a:defRPr>
              </a:lvl1pPr>
            </a:lstStyle>
            <a:p>
              <a:r>
                <a:rPr sz="4000" dirty="0" smtClean="0"/>
                <a:t>PeopleSoft</a:t>
              </a:r>
              <a:r>
                <a:rPr lang="en-US" sz="4000" dirty="0" smtClean="0"/>
                <a:t> ERP</a:t>
              </a:r>
              <a:endParaRPr sz="4000" dirty="0"/>
            </a:p>
          </p:txBody>
        </p:sp>
        <p:sp>
          <p:nvSpPr>
            <p:cNvPr id="899" name="Shape 899"/>
            <p:cNvSpPr/>
            <p:nvPr/>
          </p:nvSpPr>
          <p:spPr>
            <a:xfrm>
              <a:off x="482457" y="1219439"/>
              <a:ext cx="5137170" cy="393954"/>
            </a:xfrm>
            <a:prstGeom prst="rect">
              <a:avLst/>
            </a:prstGeom>
            <a:noFill/>
            <a:ln w="12700" cap="flat">
              <a:noFill/>
              <a:miter lim="400000"/>
            </a:ln>
            <a:effectLst>
              <a:outerShdw blurRad="38100" dist="25400" dir="5400000" rotWithShape="0">
                <a:srgbClr val="000000">
                  <a:alpha val="68162"/>
                </a:srgbClr>
              </a:outerShdw>
            </a:effectLst>
            <a:extLst>
              <a:ext uri="{C572A759-6A51-4108-AA02-DFA0A04FC94B}">
                <ma14:wrappingTextBoxFlag xmlns:ma14="http://schemas.microsoft.com/office/mac/drawingml/2011/main" xmlns="" val="1"/>
              </a:ext>
            </a:extLst>
          </p:spPr>
          <p:txBody>
            <a:bodyPr wrap="square" lIns="0" tIns="0" rIns="0" bIns="0" numCol="1" anchor="ctr">
              <a:spAutoFit/>
            </a:bodyPr>
            <a:lstStyle>
              <a:lvl1pPr algn="l">
                <a:defRPr sz="2800" spc="-56">
                  <a:solidFill>
                    <a:srgbClr val="FFFFFF"/>
                  </a:solidFill>
                  <a:latin typeface="Avenir Black"/>
                  <a:ea typeface="Avenir Black"/>
                  <a:cs typeface="Avenir Black"/>
                  <a:sym typeface="Avenir Black"/>
                </a:defRPr>
              </a:lvl1pPr>
            </a:lstStyle>
            <a:p>
              <a:r>
                <a:rPr sz="1800" dirty="0"/>
                <a:t>FSCM 9.2 </a:t>
              </a:r>
              <a:r>
                <a:rPr lang="en-US" sz="1800" dirty="0" smtClean="0"/>
                <a:t>UPGRADE</a:t>
              </a:r>
              <a:endParaRPr sz="1800" dirty="0"/>
            </a:p>
          </p:txBody>
        </p:sp>
        <p:sp>
          <p:nvSpPr>
            <p:cNvPr id="900" name="Shape 900"/>
            <p:cNvSpPr/>
            <p:nvPr/>
          </p:nvSpPr>
          <p:spPr>
            <a:xfrm>
              <a:off x="466438" y="1649988"/>
              <a:ext cx="5455833" cy="494650"/>
            </a:xfrm>
            <a:prstGeom prst="rect">
              <a:avLst/>
            </a:prstGeom>
            <a:solidFill>
              <a:srgbClr val="000000">
                <a:alpha val="28564"/>
              </a:srgbClr>
            </a:solidFill>
            <a:ln w="12700" cap="flat">
              <a:noFill/>
              <a:miter lim="400000"/>
            </a:ln>
            <a:effectLst/>
          </p:spPr>
          <p:txBody>
            <a:bodyPr wrap="square" lIns="50800" tIns="50800" rIns="50800" bIns="50800" numCol="1" anchor="ctr">
              <a:noAutofit/>
            </a:bodyPr>
            <a:lstStyle/>
            <a:p>
              <a:pPr>
                <a:defRPr>
                  <a:latin typeface="+mn-lt"/>
                  <a:ea typeface="+mn-ea"/>
                  <a:cs typeface="+mn-cs"/>
                  <a:sym typeface="Helvetica"/>
                </a:defRPr>
              </a:pPr>
              <a:endParaRPr dirty="0"/>
            </a:p>
          </p:txBody>
        </p:sp>
        <p:sp>
          <p:nvSpPr>
            <p:cNvPr id="901" name="Shape 901"/>
            <p:cNvSpPr/>
            <p:nvPr/>
          </p:nvSpPr>
          <p:spPr>
            <a:xfrm>
              <a:off x="676378" y="1765993"/>
              <a:ext cx="4749328" cy="262636"/>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spAutoFit/>
            </a:bodyPr>
            <a:lstStyle>
              <a:lvl1pPr algn="l">
                <a:defRPr sz="1900" spc="76">
                  <a:solidFill>
                    <a:srgbClr val="7DE9E3"/>
                  </a:solidFill>
                  <a:latin typeface="Avenir Medium"/>
                  <a:ea typeface="Avenir Medium"/>
                  <a:cs typeface="Avenir Medium"/>
                  <a:sym typeface="Avenir Medium"/>
                </a:defRPr>
              </a:lvl1pPr>
            </a:lstStyle>
            <a:p>
              <a:r>
                <a:rPr lang="en-US" sz="1200" dirty="0" smtClean="0"/>
                <a:t>Optum ERP Contracts Changes</a:t>
              </a:r>
              <a:endParaRPr sz="1200" dirty="0"/>
            </a:p>
          </p:txBody>
        </p:sp>
      </p:grpSp>
    </p:spTree>
    <p:extLst>
      <p:ext uri="{BB962C8B-B14F-4D97-AF65-F5344CB8AC3E}">
        <p14:creationId xmlns:p14="http://schemas.microsoft.com/office/powerpoint/2010/main" val="3086126574"/>
      </p:ext>
    </p:extLst>
  </p:cSld>
  <p:clrMapOvr>
    <a:masterClrMapping/>
  </p:clrMapOvr>
  <p:transition spd="slow"/>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000" dirty="0" smtClean="0">
                <a:solidFill>
                  <a:srgbClr val="C00000"/>
                </a:solidFill>
              </a:rPr>
              <a:t>Related Content</a:t>
            </a:r>
            <a:endParaRPr lang="en-US" sz="2000" dirty="0">
              <a:solidFill>
                <a:srgbClr val="C00000"/>
              </a:solidFill>
            </a:endParaRPr>
          </a:p>
        </p:txBody>
      </p:sp>
      <p:pic>
        <p:nvPicPr>
          <p:cNvPr id="194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775" y="1404938"/>
            <a:ext cx="8934450" cy="4048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1696876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 y="771525"/>
            <a:ext cx="9105900" cy="4057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9525" y="4848225"/>
            <a:ext cx="9105900" cy="457200"/>
          </a:xfrm>
          <a:prstGeom prst="rect">
            <a:avLst/>
          </a:prstGeom>
          <a:solidFill>
            <a:srgbClr val="C00000"/>
          </a:solidFill>
        </p:spPr>
        <p:txBody>
          <a:bodyPr wrap="none" lIns="0" tIns="0" rIns="0" bIns="0" rtlCol="0" anchor="ctr">
            <a:noAutofit/>
          </a:bodyPr>
          <a:lstStyle/>
          <a:p>
            <a:r>
              <a:rPr lang="en-US" b="1" dirty="0" smtClean="0">
                <a:solidFill>
                  <a:schemeClr val="bg1"/>
                </a:solidFill>
                <a:latin typeface="Arial" pitchFamily="34" charset="0"/>
                <a:cs typeface="Arial" pitchFamily="34" charset="0"/>
              </a:rPr>
              <a:t>	PeopleSoft Contracts 9.2 Highlights</a:t>
            </a:r>
            <a:endParaRPr lang="en-US" b="1" dirty="0" smtClean="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28554871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000" dirty="0" smtClean="0">
                <a:solidFill>
                  <a:srgbClr val="C00000"/>
                </a:solidFill>
              </a:rPr>
              <a:t>Contracts </a:t>
            </a:r>
            <a:r>
              <a:rPr lang="en-US" sz="2000" dirty="0" smtClean="0">
                <a:solidFill>
                  <a:srgbClr val="C00000"/>
                </a:solidFill>
              </a:rPr>
              <a:t>9.2 Highlights</a:t>
            </a:r>
            <a:endParaRPr lang="en-US" sz="2000" dirty="0">
              <a:solidFill>
                <a:srgbClr val="C00000"/>
              </a:solidFill>
            </a:endParaRPr>
          </a:p>
        </p:txBody>
      </p:sp>
      <p:sp>
        <p:nvSpPr>
          <p:cNvPr id="3" name="Content Placeholder 2"/>
          <p:cNvSpPr>
            <a:spLocks noGrp="1"/>
          </p:cNvSpPr>
          <p:nvPr>
            <p:ph idx="1"/>
          </p:nvPr>
        </p:nvSpPr>
        <p:spPr/>
        <p:txBody>
          <a:bodyPr/>
          <a:lstStyle/>
          <a:p>
            <a:r>
              <a:rPr lang="en-US" sz="1800" dirty="0" smtClean="0"/>
              <a:t>Separating Revenue Recognition from Billing in </a:t>
            </a:r>
            <a:r>
              <a:rPr lang="en-US" sz="1800" dirty="0" smtClean="0"/>
              <a:t>Contracts</a:t>
            </a:r>
          </a:p>
          <a:p>
            <a:r>
              <a:rPr lang="en-US" sz="1800" dirty="0"/>
              <a:t>Configurable Field Validation Framework for Run </a:t>
            </a:r>
            <a:r>
              <a:rPr lang="en-US" sz="1800" dirty="0" smtClean="0"/>
              <a:t>Controls</a:t>
            </a:r>
          </a:p>
          <a:p>
            <a:r>
              <a:rPr lang="en-US" sz="1800" dirty="0"/>
              <a:t>PeopleSoft Pivot Grid Overview</a:t>
            </a:r>
            <a:endParaRPr lang="en-US" sz="1800" dirty="0" smtClean="0"/>
          </a:p>
          <a:p>
            <a:r>
              <a:rPr lang="en-US" sz="1800" dirty="0"/>
              <a:t>Modify Sold-to Customer on pending contracts</a:t>
            </a:r>
          </a:p>
          <a:p>
            <a:pPr lvl="2">
              <a:spcAft>
                <a:spcPts val="300"/>
              </a:spcAft>
            </a:pPr>
            <a:r>
              <a:rPr lang="en-US" dirty="0"/>
              <a:t>One access point to change the customer, address sequence number, and contact on all pending contracts </a:t>
            </a:r>
          </a:p>
          <a:p>
            <a:r>
              <a:rPr lang="en-US" sz="1800" dirty="0" smtClean="0"/>
              <a:t>Reopen Completed Revenue and Billing Plan</a:t>
            </a:r>
          </a:p>
          <a:p>
            <a:r>
              <a:rPr lang="en-US" sz="1800" dirty="0"/>
              <a:t>Contract Activity Guide</a:t>
            </a:r>
          </a:p>
          <a:p>
            <a:r>
              <a:rPr lang="en-US" sz="1800" dirty="0"/>
              <a:t>Contract </a:t>
            </a:r>
            <a:r>
              <a:rPr lang="en-US" sz="1800" dirty="0" smtClean="0"/>
              <a:t>WorkCenter/Dashboards</a:t>
            </a:r>
          </a:p>
          <a:p>
            <a:r>
              <a:rPr lang="en-US" sz="1800" dirty="0"/>
              <a:t>Business Process Weaver</a:t>
            </a:r>
            <a:endParaRPr lang="en-US" sz="1800" dirty="0" smtClean="0"/>
          </a:p>
          <a:p>
            <a:r>
              <a:rPr lang="en-US" sz="1800" dirty="0" smtClean="0"/>
              <a:t>Supplemental </a:t>
            </a:r>
            <a:r>
              <a:rPr lang="en-US" sz="1800" dirty="0" smtClean="0"/>
              <a:t>Data</a:t>
            </a:r>
          </a:p>
          <a:p>
            <a:r>
              <a:rPr lang="en-US" sz="1800" dirty="0" smtClean="0"/>
              <a:t>Data </a:t>
            </a:r>
            <a:r>
              <a:rPr lang="en-US" sz="1800" dirty="0"/>
              <a:t>Migration Workbench</a:t>
            </a:r>
          </a:p>
          <a:p>
            <a:r>
              <a:rPr lang="en-US" sz="1800" dirty="0" smtClean="0"/>
              <a:t>Contracts Workbench</a:t>
            </a:r>
          </a:p>
          <a:p>
            <a:pPr lvl="2"/>
            <a:r>
              <a:rPr lang="en-US" dirty="0"/>
              <a:t>Configurable work areas that help manage business processes and monitor exceptions such as keeping bill limits, posted </a:t>
            </a:r>
            <a:r>
              <a:rPr lang="en-US" dirty="0" smtClean="0"/>
              <a:t>revenue, </a:t>
            </a:r>
            <a:r>
              <a:rPr lang="en-US" dirty="0"/>
              <a:t>and total award amounts in </a:t>
            </a:r>
            <a:r>
              <a:rPr lang="en-US" dirty="0" smtClean="0"/>
              <a:t>sync</a:t>
            </a:r>
            <a:endParaRPr lang="en-US" dirty="0" smtClean="0"/>
          </a:p>
        </p:txBody>
      </p:sp>
    </p:spTree>
    <p:extLst>
      <p:ext uri="{BB962C8B-B14F-4D97-AF65-F5344CB8AC3E}">
        <p14:creationId xmlns:p14="http://schemas.microsoft.com/office/powerpoint/2010/main" val="221924388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 y="771525"/>
            <a:ext cx="9105900" cy="4057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638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829175"/>
            <a:ext cx="9113520" cy="9448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3873161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526" y="1057282"/>
            <a:ext cx="9169527" cy="46394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3507935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000" dirty="0">
                <a:solidFill>
                  <a:srgbClr val="C00000"/>
                </a:solidFill>
              </a:rPr>
              <a:t>Functional Overview of the New Accounting </a:t>
            </a:r>
            <a:r>
              <a:rPr lang="en-US" sz="2000" dirty="0" smtClean="0">
                <a:solidFill>
                  <a:srgbClr val="C00000"/>
                </a:solidFill>
              </a:rPr>
              <a:t>Standard</a:t>
            </a:r>
            <a:endParaRPr lang="en-US" sz="2000" dirty="0">
              <a:solidFill>
                <a:srgbClr val="C00000"/>
              </a:solidFill>
            </a:endParaRP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5913"/>
            <a:ext cx="9119807" cy="43592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8351406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000" dirty="0">
                <a:solidFill>
                  <a:srgbClr val="C00000"/>
                </a:solidFill>
              </a:rPr>
              <a:t>Functional Overview of the New Accounting </a:t>
            </a:r>
            <a:r>
              <a:rPr lang="en-US" sz="2000" dirty="0" smtClean="0">
                <a:solidFill>
                  <a:srgbClr val="C00000"/>
                </a:solidFill>
              </a:rPr>
              <a:t>Standard – </a:t>
            </a:r>
            <a:r>
              <a:rPr lang="en-US" sz="2000" dirty="0" smtClean="0">
                <a:solidFill>
                  <a:srgbClr val="C00000"/>
                </a:solidFill>
              </a:rPr>
              <a:t>cont.</a:t>
            </a:r>
            <a:endParaRPr lang="en-US" sz="2000" dirty="0">
              <a:solidFill>
                <a:srgbClr val="C00000"/>
              </a:solidFill>
            </a:endParaRPr>
          </a:p>
        </p:txBody>
      </p:sp>
      <p:sp>
        <p:nvSpPr>
          <p:cNvPr id="3" name="Content Placeholder 2"/>
          <p:cNvSpPr>
            <a:spLocks noGrp="1"/>
          </p:cNvSpPr>
          <p:nvPr>
            <p:ph idx="1"/>
          </p:nvPr>
        </p:nvSpPr>
        <p:spPr/>
        <p:txBody>
          <a:bodyPr/>
          <a:lstStyle/>
          <a:p>
            <a:pPr algn="just"/>
            <a:r>
              <a:rPr lang="en-US" sz="1800" dirty="0"/>
              <a:t>Current Generally Accepted Accounting Principles (GAAP) used in the United States are different from the International Financial Reporting Standards (IFRS) used in other countries </a:t>
            </a:r>
            <a:endParaRPr lang="en-US" sz="1800" dirty="0" smtClean="0"/>
          </a:p>
          <a:p>
            <a:pPr algn="just"/>
            <a:r>
              <a:rPr lang="en-US" sz="1800" dirty="0"/>
              <a:t>US GAAP/IFRS Convergence Project is sponsored by the FASB (The Financial Accounting Standards Board) which sets the accounting standards used in the United States and the IASB (The International Accounting Standards Board) which sets the reporting standards used by many other countries outside the US </a:t>
            </a:r>
            <a:endParaRPr lang="en-US" sz="1800" dirty="0" smtClean="0"/>
          </a:p>
          <a:p>
            <a:pPr algn="just"/>
            <a:r>
              <a:rPr lang="en-US" sz="1800" dirty="0" smtClean="0"/>
              <a:t>Changes </a:t>
            </a:r>
            <a:r>
              <a:rPr lang="en-US" sz="1800" dirty="0"/>
              <a:t>impact all public traded companies reporting to the Securities and Exchange Commission as well as other private entities that report financial results to others. </a:t>
            </a:r>
            <a:endParaRPr lang="en-US" sz="1800" dirty="0" smtClean="0"/>
          </a:p>
          <a:p>
            <a:pPr algn="just"/>
            <a:r>
              <a:rPr lang="en-US" sz="1800" dirty="0" smtClean="0"/>
              <a:t>All </a:t>
            </a:r>
            <a:r>
              <a:rPr lang="en-US" sz="1800" dirty="0"/>
              <a:t>entities that report revenue from customers that follow US GAAP are impacted by the change </a:t>
            </a:r>
            <a:endParaRPr lang="en-US" sz="1800" dirty="0" smtClean="0"/>
          </a:p>
          <a:p>
            <a:pPr algn="just"/>
            <a:r>
              <a:rPr lang="en-US" sz="1800" dirty="0" smtClean="0"/>
              <a:t>Final </a:t>
            </a:r>
            <a:r>
              <a:rPr lang="en-US" sz="1800" dirty="0"/>
              <a:t>standard was published in May 2014 with an effective date of 2017 for public companies </a:t>
            </a:r>
          </a:p>
        </p:txBody>
      </p:sp>
    </p:spTree>
    <p:extLst>
      <p:ext uri="{BB962C8B-B14F-4D97-AF65-F5344CB8AC3E}">
        <p14:creationId xmlns:p14="http://schemas.microsoft.com/office/powerpoint/2010/main" val="9007977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000" dirty="0">
                <a:solidFill>
                  <a:srgbClr val="C00000"/>
                </a:solidFill>
              </a:rPr>
              <a:t>Supporting Transition to the New Revenue Accounting Standard</a:t>
            </a:r>
            <a:endParaRPr lang="en-US" dirty="0">
              <a:solidFill>
                <a:srgbClr val="C00000"/>
              </a:solidFill>
            </a:endParaRPr>
          </a:p>
        </p:txBody>
      </p:sp>
      <p:sp>
        <p:nvSpPr>
          <p:cNvPr id="3" name="Content Placeholder 2"/>
          <p:cNvSpPr>
            <a:spLocks noGrp="1"/>
          </p:cNvSpPr>
          <p:nvPr>
            <p:ph idx="1"/>
          </p:nvPr>
        </p:nvSpPr>
        <p:spPr/>
        <p:txBody>
          <a:bodyPr/>
          <a:lstStyle/>
          <a:p>
            <a:pPr algn="just"/>
            <a:r>
              <a:rPr lang="en-US" sz="1600" dirty="0"/>
              <a:t>On amount-based contract lines, users can identify a revenue amount on the line that is different from the amount used for billing. </a:t>
            </a:r>
            <a:endParaRPr lang="en-US" sz="1600" dirty="0" smtClean="0"/>
          </a:p>
          <a:p>
            <a:pPr algn="just"/>
            <a:r>
              <a:rPr lang="en-US" sz="1600" dirty="0" smtClean="0"/>
              <a:t>For </a:t>
            </a:r>
            <a:r>
              <a:rPr lang="en-US" sz="1600" dirty="0"/>
              <a:t>rate-based contract lines, enhanced PeopleSoft Project Costing functionality allows separate calculations of revenue and billing based on cost, hours, or other input</a:t>
            </a:r>
            <a:r>
              <a:rPr lang="en-US" sz="1600" dirty="0" smtClean="0"/>
              <a:t>.</a:t>
            </a:r>
          </a:p>
          <a:p>
            <a:pPr algn="just"/>
            <a:r>
              <a:rPr lang="en-US" sz="1600" dirty="0"/>
              <a:t>When creating a contract, users can opt to manage amounts and rates for revenue separately from those used for billing</a:t>
            </a:r>
            <a:r>
              <a:rPr lang="en-US" sz="1600" dirty="0" smtClean="0"/>
              <a:t>.</a:t>
            </a:r>
          </a:p>
          <a:p>
            <a:pPr algn="just"/>
            <a:r>
              <a:rPr lang="en-US" sz="1600" dirty="0"/>
              <a:t>Alternatively, users can opt out of the new functionality, and amounts and rates used for billing will also be used for revenue</a:t>
            </a:r>
            <a:r>
              <a:rPr lang="en-US" sz="1600" dirty="0" smtClean="0"/>
              <a:t>.</a:t>
            </a:r>
          </a:p>
          <a:p>
            <a:pPr algn="just"/>
            <a:r>
              <a:rPr lang="en-US" sz="1600" dirty="0"/>
              <a:t>New fields to capture the total contract price for billing and for revenue across all contract lines are included</a:t>
            </a:r>
            <a:r>
              <a:rPr lang="en-US" sz="1600" dirty="0" smtClean="0"/>
              <a:t>.</a:t>
            </a:r>
          </a:p>
          <a:p>
            <a:pPr algn="just"/>
            <a:r>
              <a:rPr lang="en-US" sz="1600" dirty="0"/>
              <a:t>In the contract header, a new field, Contract Role, was introduced to be used to report revenue (and other financial metrics) as sales made directly to customers as a prime contractor or as sales </a:t>
            </a:r>
            <a:r>
              <a:rPr lang="en-US" sz="1600" dirty="0" smtClean="0"/>
              <a:t>made </a:t>
            </a:r>
            <a:r>
              <a:rPr lang="en-US" sz="1600" dirty="0"/>
              <a:t>through intermediaries as a subcontractor</a:t>
            </a:r>
            <a:r>
              <a:rPr lang="en-US" sz="1600" dirty="0" smtClean="0"/>
              <a:t>.</a:t>
            </a:r>
          </a:p>
          <a:p>
            <a:pPr algn="just"/>
            <a:r>
              <a:rPr lang="en-US" sz="1600" dirty="0"/>
              <a:t>New functionality included a new field on the contract line titled Bundle, which allows users to group related contract lines</a:t>
            </a:r>
            <a:r>
              <a:rPr lang="en-US" sz="1600" dirty="0" smtClean="0"/>
              <a:t>.</a:t>
            </a:r>
          </a:p>
          <a:p>
            <a:pPr algn="just"/>
            <a:r>
              <a:rPr lang="en-US" sz="1600" dirty="0"/>
              <a:t>New functionality allowing separate configuration and processing of revenue and billing supports existing customer requirements and assists customers in their transition to the new revenue accounting standard</a:t>
            </a:r>
          </a:p>
        </p:txBody>
      </p:sp>
    </p:spTree>
    <p:extLst>
      <p:ext uri="{BB962C8B-B14F-4D97-AF65-F5344CB8AC3E}">
        <p14:creationId xmlns:p14="http://schemas.microsoft.com/office/powerpoint/2010/main" val="236962620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000" dirty="0">
                <a:solidFill>
                  <a:srgbClr val="C00000"/>
                </a:solidFill>
              </a:rPr>
              <a:t>Recognizing Revenue Separate from Billing </a:t>
            </a:r>
            <a:r>
              <a:rPr lang="en-US" sz="2000" dirty="0" smtClean="0">
                <a:solidFill>
                  <a:srgbClr val="C00000"/>
                </a:solidFill>
              </a:rPr>
              <a:t>- Overview</a:t>
            </a:r>
            <a:endParaRPr lang="en-US" sz="2000" dirty="0">
              <a:solidFill>
                <a:srgbClr val="C00000"/>
              </a:solidFill>
            </a:endParaRPr>
          </a:p>
        </p:txBody>
      </p:sp>
      <p:sp>
        <p:nvSpPr>
          <p:cNvPr id="3" name="Content Placeholder 2"/>
          <p:cNvSpPr>
            <a:spLocks noGrp="1"/>
          </p:cNvSpPr>
          <p:nvPr>
            <p:ph idx="1"/>
          </p:nvPr>
        </p:nvSpPr>
        <p:spPr/>
        <p:txBody>
          <a:bodyPr/>
          <a:lstStyle/>
          <a:p>
            <a:pPr algn="just">
              <a:spcBef>
                <a:spcPts val="600"/>
              </a:spcBef>
            </a:pPr>
            <a:r>
              <a:rPr lang="en-US" sz="1800" dirty="0" smtClean="0"/>
              <a:t>Enhanced </a:t>
            </a:r>
            <a:r>
              <a:rPr lang="en-US" sz="1800" dirty="0"/>
              <a:t>to allow customers the ability to define and manage revenue separate from amounts used to bill customers </a:t>
            </a:r>
            <a:endParaRPr lang="en-US" sz="1800" dirty="0" smtClean="0"/>
          </a:p>
          <a:p>
            <a:pPr algn="just">
              <a:spcBef>
                <a:spcPts val="600"/>
              </a:spcBef>
            </a:pPr>
            <a:r>
              <a:rPr lang="en-US" sz="1800" dirty="0" smtClean="0"/>
              <a:t>One </a:t>
            </a:r>
            <a:r>
              <a:rPr lang="en-US" sz="1800" dirty="0"/>
              <a:t>of the core concepts in the new revenue accounting standard is that individual contract line items be priced at amounts that reflect the value of the good or service being delivered to the customer </a:t>
            </a:r>
            <a:endParaRPr lang="en-US" sz="1800" dirty="0" smtClean="0"/>
          </a:p>
          <a:p>
            <a:pPr algn="just">
              <a:spcBef>
                <a:spcPts val="600"/>
              </a:spcBef>
            </a:pPr>
            <a:r>
              <a:rPr lang="en-US" sz="1800" dirty="0" smtClean="0"/>
              <a:t>Price </a:t>
            </a:r>
            <a:r>
              <a:rPr lang="en-US" sz="1800" dirty="0"/>
              <a:t>attributed to a contract line item for revenue recognition may be different than the price of the line item for billing </a:t>
            </a:r>
            <a:endParaRPr lang="en-US" sz="1800" dirty="0" smtClean="0"/>
          </a:p>
          <a:p>
            <a:pPr algn="just">
              <a:spcBef>
                <a:spcPts val="600"/>
              </a:spcBef>
            </a:pPr>
            <a:r>
              <a:rPr lang="en-US" sz="1800" dirty="0"/>
              <a:t>New fields were introduced to the contracts data structures allowing users to capture separate line level amounts for revenue, total revenue for the contract and total billing for the </a:t>
            </a:r>
            <a:r>
              <a:rPr lang="en-US" sz="1800" dirty="0" smtClean="0"/>
              <a:t>contract</a:t>
            </a:r>
          </a:p>
          <a:p>
            <a:pPr algn="just">
              <a:spcBef>
                <a:spcPts val="600"/>
              </a:spcBef>
            </a:pPr>
            <a:r>
              <a:rPr lang="en-US" sz="1800" dirty="0"/>
              <a:t>‘Negotiated Amount’ in </a:t>
            </a:r>
            <a:r>
              <a:rPr lang="en-US" sz="1800" dirty="0" smtClean="0"/>
              <a:t>current 9.1 version </a:t>
            </a:r>
            <a:r>
              <a:rPr lang="en-US" sz="1800" dirty="0"/>
              <a:t>has been renamed ‘Billing Amount’ and will be used for </a:t>
            </a:r>
            <a:r>
              <a:rPr lang="en-US" sz="1800" dirty="0" smtClean="0"/>
              <a:t>billing</a:t>
            </a:r>
            <a:endParaRPr lang="en-US" sz="1800" dirty="0"/>
          </a:p>
        </p:txBody>
      </p:sp>
    </p:spTree>
    <p:extLst>
      <p:ext uri="{BB962C8B-B14F-4D97-AF65-F5344CB8AC3E}">
        <p14:creationId xmlns:p14="http://schemas.microsoft.com/office/powerpoint/2010/main" val="192200128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000" dirty="0">
                <a:solidFill>
                  <a:srgbClr val="C00000"/>
                </a:solidFill>
              </a:rPr>
              <a:t>Separate Pricing for Billing and </a:t>
            </a:r>
            <a:r>
              <a:rPr lang="en-US" sz="2000" dirty="0" smtClean="0">
                <a:solidFill>
                  <a:srgbClr val="C00000"/>
                </a:solidFill>
              </a:rPr>
              <a:t>Revenue</a:t>
            </a:r>
            <a:br>
              <a:rPr lang="en-US" sz="2000" dirty="0" smtClean="0">
                <a:solidFill>
                  <a:srgbClr val="C00000"/>
                </a:solidFill>
              </a:rPr>
            </a:br>
            <a:r>
              <a:rPr lang="en-US" sz="1600" dirty="0"/>
              <a:t>New Capabilities in Contracts and Project Costing</a:t>
            </a:r>
            <a:endParaRPr lang="en-US" sz="1800"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25" y="1962151"/>
            <a:ext cx="9045131" cy="287502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3806166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000" dirty="0" smtClean="0">
                <a:solidFill>
                  <a:srgbClr val="C00000"/>
                </a:solidFill>
              </a:rPr>
              <a:t>Agenda</a:t>
            </a:r>
            <a:endParaRPr lang="en-US" sz="2000" dirty="0">
              <a:solidFill>
                <a:srgbClr val="C00000"/>
              </a:solidFill>
            </a:endParaRPr>
          </a:p>
        </p:txBody>
      </p:sp>
      <p:sp>
        <p:nvSpPr>
          <p:cNvPr id="3" name="Content Placeholder 2"/>
          <p:cNvSpPr>
            <a:spLocks noGrp="1"/>
          </p:cNvSpPr>
          <p:nvPr>
            <p:ph sz="half" idx="1"/>
          </p:nvPr>
        </p:nvSpPr>
        <p:spPr>
          <a:xfrm>
            <a:off x="219556" y="1140012"/>
            <a:ext cx="8686800" cy="5613845"/>
          </a:xfrm>
        </p:spPr>
        <p:txBody>
          <a:bodyPr/>
          <a:lstStyle/>
          <a:p>
            <a:r>
              <a:rPr lang="en-US" sz="1600" dirty="0" smtClean="0"/>
              <a:t>Introductions</a:t>
            </a:r>
          </a:p>
          <a:p>
            <a:r>
              <a:rPr lang="en-US" sz="1600" dirty="0" smtClean="0"/>
              <a:t>Objectives</a:t>
            </a:r>
          </a:p>
          <a:p>
            <a:r>
              <a:rPr lang="en-US" sz="1600" dirty="0" smtClean="0"/>
              <a:t>Schedule </a:t>
            </a:r>
          </a:p>
          <a:p>
            <a:r>
              <a:rPr lang="en-US" sz="1600" dirty="0" smtClean="0"/>
              <a:t>Fit Gap </a:t>
            </a:r>
            <a:endParaRPr lang="en-US" sz="1600" dirty="0"/>
          </a:p>
          <a:p>
            <a:pPr lvl="1"/>
            <a:r>
              <a:rPr lang="en-US" sz="1400" dirty="0" smtClean="0"/>
              <a:t>Business Process Deltas between 9.1 and 9.2 </a:t>
            </a:r>
          </a:p>
          <a:p>
            <a:pPr lvl="2"/>
            <a:r>
              <a:rPr lang="en-US" sz="1100" dirty="0" smtClean="0"/>
              <a:t>Online Review / Offline Review</a:t>
            </a:r>
          </a:p>
          <a:p>
            <a:pPr lvl="2"/>
            <a:r>
              <a:rPr lang="en-US" sz="1100" dirty="0" smtClean="0"/>
              <a:t>Confirm new functionality that should be explored for system design</a:t>
            </a:r>
          </a:p>
          <a:p>
            <a:pPr lvl="1"/>
            <a:r>
              <a:rPr lang="en-US" sz="1400" dirty="0" smtClean="0"/>
              <a:t>Workflow </a:t>
            </a:r>
          </a:p>
          <a:p>
            <a:pPr lvl="2"/>
            <a:r>
              <a:rPr lang="en-US" sz="1100" dirty="0" smtClean="0"/>
              <a:t>If applicable – Confirm whether AWE or Virtual Approver will be used</a:t>
            </a:r>
            <a:endParaRPr lang="en-US" sz="1100" dirty="0"/>
          </a:p>
          <a:p>
            <a:pPr lvl="1"/>
            <a:r>
              <a:rPr lang="en-US" sz="1400" dirty="0" smtClean="0"/>
              <a:t>Interfaces</a:t>
            </a:r>
          </a:p>
          <a:p>
            <a:pPr lvl="2"/>
            <a:r>
              <a:rPr lang="en-US" sz="1100" dirty="0" smtClean="0"/>
              <a:t>Retrofit / Eliminate</a:t>
            </a:r>
          </a:p>
          <a:p>
            <a:pPr lvl="1"/>
            <a:r>
              <a:rPr lang="en-US" sz="1400" dirty="0" smtClean="0"/>
              <a:t>Customizations</a:t>
            </a:r>
          </a:p>
          <a:p>
            <a:pPr lvl="2"/>
            <a:r>
              <a:rPr lang="en-US" sz="1100" dirty="0" smtClean="0"/>
              <a:t>Retrofit / Eliminate</a:t>
            </a:r>
            <a:endParaRPr lang="en-US" sz="1100" dirty="0"/>
          </a:p>
          <a:p>
            <a:pPr lvl="1"/>
            <a:r>
              <a:rPr lang="en-US" sz="1400" dirty="0" smtClean="0"/>
              <a:t>Reports</a:t>
            </a:r>
          </a:p>
          <a:p>
            <a:pPr lvl="2"/>
            <a:r>
              <a:rPr lang="en-US" sz="1100" dirty="0" smtClean="0"/>
              <a:t>Retrofit / Eliminate</a:t>
            </a:r>
            <a:endParaRPr lang="en-US" sz="1400" dirty="0"/>
          </a:p>
          <a:p>
            <a:pPr lvl="1"/>
            <a:r>
              <a:rPr lang="en-US" sz="1400" dirty="0" smtClean="0"/>
              <a:t>Security</a:t>
            </a:r>
          </a:p>
          <a:p>
            <a:pPr lvl="1"/>
            <a:r>
              <a:rPr lang="en-US" sz="1400" dirty="0" smtClean="0"/>
              <a:t>Batch Schedule</a:t>
            </a:r>
          </a:p>
          <a:p>
            <a:r>
              <a:rPr lang="en-US" sz="1600" dirty="0" smtClean="0"/>
              <a:t>Discussion</a:t>
            </a:r>
            <a:endParaRPr lang="en-US" dirty="0"/>
          </a:p>
        </p:txBody>
      </p:sp>
      <p:pic>
        <p:nvPicPr>
          <p:cNvPr id="4" name="Picture 4" descr="MCj04349290000[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686550" y="1214438"/>
            <a:ext cx="1828800"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7473496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000" dirty="0">
                <a:solidFill>
                  <a:srgbClr val="C00000"/>
                </a:solidFill>
              </a:rPr>
              <a:t>Separate Pricing for Billing and Revenue </a:t>
            </a:r>
            <a:r>
              <a:rPr lang="en-US" sz="2000" b="0" dirty="0" smtClean="0"/>
              <a:t/>
            </a:r>
            <a:br>
              <a:rPr lang="en-US" sz="2000" b="0" dirty="0" smtClean="0"/>
            </a:br>
            <a:r>
              <a:rPr lang="en-US" sz="1600" dirty="0" smtClean="0"/>
              <a:t>Contracts </a:t>
            </a:r>
            <a:r>
              <a:rPr lang="en-US" sz="1600" dirty="0"/>
              <a:t>and Project </a:t>
            </a:r>
            <a:r>
              <a:rPr lang="en-US" sz="1600" dirty="0" smtClean="0"/>
              <a:t>Costing</a:t>
            </a:r>
            <a:endParaRPr lang="en-US" sz="1600" dirty="0"/>
          </a:p>
        </p:txBody>
      </p:sp>
      <p:sp>
        <p:nvSpPr>
          <p:cNvPr id="3" name="Content Placeholder 2"/>
          <p:cNvSpPr>
            <a:spLocks noGrp="1"/>
          </p:cNvSpPr>
          <p:nvPr>
            <p:ph idx="1"/>
          </p:nvPr>
        </p:nvSpPr>
        <p:spPr/>
        <p:txBody>
          <a:bodyPr/>
          <a:lstStyle/>
          <a:p>
            <a:r>
              <a:rPr lang="en-US" sz="2400" dirty="0"/>
              <a:t>Billing and revenue allocation</a:t>
            </a:r>
          </a:p>
          <a:p>
            <a:pPr lvl="1"/>
            <a:r>
              <a:rPr lang="en-US" sz="2000" dirty="0" smtClean="0"/>
              <a:t>Identifying </a:t>
            </a:r>
            <a:r>
              <a:rPr lang="en-US" sz="2000" dirty="0"/>
              <a:t>total contract price for billing and revenue</a:t>
            </a:r>
          </a:p>
          <a:p>
            <a:pPr lvl="1"/>
            <a:r>
              <a:rPr lang="en-US" sz="2000" dirty="0" smtClean="0"/>
              <a:t>Separate </a:t>
            </a:r>
            <a:r>
              <a:rPr lang="en-US" sz="2000" dirty="0"/>
              <a:t>structures for allocating billing and revenue to the contract line</a:t>
            </a:r>
          </a:p>
          <a:p>
            <a:r>
              <a:rPr lang="en-US" sz="2400" dirty="0" smtClean="0"/>
              <a:t>Attributes </a:t>
            </a:r>
            <a:r>
              <a:rPr lang="en-US" sz="2400" dirty="0"/>
              <a:t>for grouping/bundling contract lines</a:t>
            </a:r>
          </a:p>
          <a:p>
            <a:r>
              <a:rPr lang="en-US" sz="2400" dirty="0" smtClean="0"/>
              <a:t>Revenue </a:t>
            </a:r>
            <a:r>
              <a:rPr lang="en-US" sz="2400" dirty="0"/>
              <a:t>rate sets in project costing</a:t>
            </a:r>
          </a:p>
          <a:p>
            <a:r>
              <a:rPr lang="en-US" sz="2400" dirty="0" smtClean="0"/>
              <a:t>Defaults </a:t>
            </a:r>
            <a:r>
              <a:rPr lang="en-US" sz="2400" dirty="0"/>
              <a:t>to reduce decision making and user error</a:t>
            </a:r>
          </a:p>
          <a:p>
            <a:r>
              <a:rPr lang="en-US" sz="2400" dirty="0" smtClean="0"/>
              <a:t>Able </a:t>
            </a:r>
            <a:r>
              <a:rPr lang="en-US" sz="2400" dirty="0"/>
              <a:t>to be applied on existing contracts</a:t>
            </a:r>
          </a:p>
          <a:p>
            <a:r>
              <a:rPr lang="en-US" sz="2400" dirty="0" smtClean="0"/>
              <a:t>Optional </a:t>
            </a:r>
            <a:r>
              <a:rPr lang="en-US" sz="2400" dirty="0"/>
              <a:t>at the contract level</a:t>
            </a:r>
          </a:p>
        </p:txBody>
      </p:sp>
    </p:spTree>
    <p:extLst>
      <p:ext uri="{BB962C8B-B14F-4D97-AF65-F5344CB8AC3E}">
        <p14:creationId xmlns:p14="http://schemas.microsoft.com/office/powerpoint/2010/main" val="336054966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000" dirty="0">
                <a:solidFill>
                  <a:srgbClr val="C00000"/>
                </a:solidFill>
              </a:rPr>
              <a:t>Separate Pricing for Billing and Revenue </a:t>
            </a:r>
            <a:r>
              <a:rPr lang="en-US" sz="2000" b="0" dirty="0"/>
              <a:t/>
            </a:r>
            <a:br>
              <a:rPr lang="en-US" sz="2000" b="0" dirty="0"/>
            </a:br>
            <a:r>
              <a:rPr lang="en-US" sz="1600" dirty="0" smtClean="0"/>
              <a:t>Adding a Contract</a:t>
            </a:r>
            <a:endParaRPr lang="en-US" sz="1800" dirty="0"/>
          </a:p>
        </p:txBody>
      </p:sp>
      <p:pic>
        <p:nvPicPr>
          <p:cNvPr id="4100" name="Picture 4" descr="https://blogs.oracle.com/peoplesoft/resource/revrecblog1.jpg%2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5888" y="1746866"/>
            <a:ext cx="7304088" cy="34178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305260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000" dirty="0">
                <a:solidFill>
                  <a:srgbClr val="C00000"/>
                </a:solidFill>
              </a:rPr>
              <a:t>Separate Pricing for Billing and Revenue </a:t>
            </a:r>
            <a:r>
              <a:rPr lang="en-US" sz="2000" b="0" dirty="0"/>
              <a:t/>
            </a:r>
            <a:br>
              <a:rPr lang="en-US" sz="2000" b="0" dirty="0"/>
            </a:br>
            <a:r>
              <a:rPr lang="en-US" sz="1600" dirty="0" smtClean="0"/>
              <a:t>New </a:t>
            </a:r>
            <a:r>
              <a:rPr lang="en-US" sz="1600" dirty="0" smtClean="0"/>
              <a:t>Separation fields and Control Role field</a:t>
            </a:r>
            <a:endParaRPr lang="en-US" sz="1600" dirty="0"/>
          </a:p>
        </p:txBody>
      </p:sp>
      <p:pic>
        <p:nvPicPr>
          <p:cNvPr id="6146" name="Picture 2" descr="https://blogs.oracle.com/peoplesoft/resource/revrecblog2.png%2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69877" y="1173671"/>
            <a:ext cx="6426786" cy="4033085"/>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2"/>
          <p:cNvSpPr>
            <a:spLocks noGrp="1"/>
          </p:cNvSpPr>
          <p:nvPr>
            <p:ph idx="1"/>
          </p:nvPr>
        </p:nvSpPr>
        <p:spPr>
          <a:xfrm>
            <a:off x="568470" y="4348715"/>
            <a:ext cx="8229600" cy="1989989"/>
          </a:xfrm>
          <a:solidFill>
            <a:schemeClr val="bg1"/>
          </a:solidFill>
          <a:ln>
            <a:solidFill>
              <a:schemeClr val="tx1">
                <a:lumMod val="50000"/>
              </a:schemeClr>
            </a:solidFill>
          </a:ln>
        </p:spPr>
        <p:txBody>
          <a:bodyPr/>
          <a:lstStyle/>
          <a:p>
            <a:r>
              <a:rPr lang="en-US" sz="1400" dirty="0" smtClean="0"/>
              <a:t>A </a:t>
            </a:r>
            <a:r>
              <a:rPr lang="en-US" sz="1400" dirty="0"/>
              <a:t>new field called Contract Role was added to the Contract General page to assist organizations with </a:t>
            </a:r>
            <a:r>
              <a:rPr lang="en-US" sz="1400" dirty="0" smtClean="0"/>
              <a:t>reporting</a:t>
            </a:r>
          </a:p>
          <a:p>
            <a:r>
              <a:rPr lang="en-US" sz="1400" dirty="0" smtClean="0"/>
              <a:t>New </a:t>
            </a:r>
            <a:r>
              <a:rPr lang="en-US" sz="1400" dirty="0"/>
              <a:t>revenue standard requires supplementary schedules to accompany the official financial reports including a schedule of disaggregated </a:t>
            </a:r>
            <a:r>
              <a:rPr lang="en-US" sz="1400" dirty="0" smtClean="0"/>
              <a:t>revenue</a:t>
            </a:r>
          </a:p>
          <a:p>
            <a:r>
              <a:rPr lang="en-US" sz="1400" dirty="0"/>
              <a:t>Specific categorization of disaggregated revenue is not mentioned in the standard, but should give users of the financial reports meaningful detail into the components of revenue</a:t>
            </a:r>
            <a:r>
              <a:rPr lang="en-US" sz="1400" dirty="0" smtClean="0"/>
              <a:t>.</a:t>
            </a:r>
          </a:p>
          <a:p>
            <a:r>
              <a:rPr lang="en-US" sz="1400" dirty="0"/>
              <a:t>One likely categorization of revenue is the amount of revenue recognized as a Prime Contractor verses the amount recognized as a Subcontractor.</a:t>
            </a:r>
          </a:p>
        </p:txBody>
      </p:sp>
    </p:spTree>
    <p:extLst>
      <p:ext uri="{BB962C8B-B14F-4D97-AF65-F5344CB8AC3E}">
        <p14:creationId xmlns:p14="http://schemas.microsoft.com/office/powerpoint/2010/main" val="2086429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000" dirty="0">
                <a:solidFill>
                  <a:srgbClr val="C00000"/>
                </a:solidFill>
              </a:rPr>
              <a:t>Separate Pricing for Billing and Revenue </a:t>
            </a:r>
            <a:r>
              <a:rPr lang="en-US" sz="2800" b="0" dirty="0"/>
              <a:t/>
            </a:r>
            <a:br>
              <a:rPr lang="en-US" sz="2800" b="0" dirty="0"/>
            </a:br>
            <a:r>
              <a:rPr lang="en-US" sz="1600" dirty="0" smtClean="0"/>
              <a:t>New </a:t>
            </a:r>
            <a:r>
              <a:rPr lang="en-US" sz="1600" dirty="0" smtClean="0"/>
              <a:t>Bundle field to Group </a:t>
            </a:r>
            <a:r>
              <a:rPr lang="en-US" sz="1600" dirty="0"/>
              <a:t>related contract </a:t>
            </a:r>
            <a:r>
              <a:rPr lang="en-US" sz="1600" dirty="0" smtClean="0"/>
              <a:t>lines</a:t>
            </a:r>
            <a:endParaRPr lang="en-US" sz="1600" dirty="0"/>
          </a:p>
        </p:txBody>
      </p:sp>
      <p:sp>
        <p:nvSpPr>
          <p:cNvPr id="3" name="Content Placeholder 2"/>
          <p:cNvSpPr>
            <a:spLocks noGrp="1"/>
          </p:cNvSpPr>
          <p:nvPr>
            <p:ph idx="1"/>
          </p:nvPr>
        </p:nvSpPr>
        <p:spPr>
          <a:xfrm>
            <a:off x="457200" y="4274287"/>
            <a:ext cx="8229600" cy="1989989"/>
          </a:xfrm>
          <a:ln>
            <a:solidFill>
              <a:schemeClr val="tx1">
                <a:lumMod val="50000"/>
              </a:schemeClr>
            </a:solidFill>
          </a:ln>
        </p:spPr>
        <p:txBody>
          <a:bodyPr/>
          <a:lstStyle/>
          <a:p>
            <a:pPr>
              <a:spcBef>
                <a:spcPts val="600"/>
              </a:spcBef>
              <a:spcAft>
                <a:spcPts val="0"/>
              </a:spcAft>
            </a:pPr>
            <a:r>
              <a:rPr lang="en-US" sz="1400" dirty="0">
                <a:solidFill>
                  <a:schemeClr val="tx1">
                    <a:lumMod val="50000"/>
                  </a:schemeClr>
                </a:solidFill>
              </a:rPr>
              <a:t>A new field called Bundle was added to the contract line. This field should be used to group related contract lines into a ‘bundle’ for revenue recognition. </a:t>
            </a:r>
            <a:endParaRPr lang="en-US" sz="1400" dirty="0" smtClean="0">
              <a:solidFill>
                <a:schemeClr val="tx1">
                  <a:lumMod val="50000"/>
                </a:schemeClr>
              </a:solidFill>
            </a:endParaRPr>
          </a:p>
          <a:p>
            <a:pPr>
              <a:spcBef>
                <a:spcPts val="600"/>
              </a:spcBef>
              <a:spcAft>
                <a:spcPts val="0"/>
              </a:spcAft>
            </a:pPr>
            <a:r>
              <a:rPr lang="en-US" sz="1400" dirty="0" smtClean="0">
                <a:solidFill>
                  <a:schemeClr val="tx1">
                    <a:lumMod val="50000"/>
                  </a:schemeClr>
                </a:solidFill>
              </a:rPr>
              <a:t>Bundle </a:t>
            </a:r>
            <a:r>
              <a:rPr lang="en-US" sz="1400" dirty="0">
                <a:solidFill>
                  <a:schemeClr val="tx1">
                    <a:lumMod val="50000"/>
                  </a:schemeClr>
                </a:solidFill>
              </a:rPr>
              <a:t>field allows organizations to associate related contract lines by assigning a common attribute to the lines. </a:t>
            </a:r>
            <a:endParaRPr lang="en-US" sz="1400" dirty="0" smtClean="0">
              <a:solidFill>
                <a:schemeClr val="tx1">
                  <a:lumMod val="50000"/>
                </a:schemeClr>
              </a:solidFill>
            </a:endParaRPr>
          </a:p>
          <a:p>
            <a:pPr>
              <a:spcBef>
                <a:spcPts val="600"/>
              </a:spcBef>
              <a:spcAft>
                <a:spcPts val="0"/>
              </a:spcAft>
            </a:pPr>
            <a:r>
              <a:rPr lang="en-US" sz="1400" dirty="0" smtClean="0">
                <a:solidFill>
                  <a:schemeClr val="tx1">
                    <a:lumMod val="50000"/>
                  </a:schemeClr>
                </a:solidFill>
              </a:rPr>
              <a:t>The </a:t>
            </a:r>
            <a:r>
              <a:rPr lang="en-US" sz="1400" dirty="0">
                <a:solidFill>
                  <a:schemeClr val="tx1">
                    <a:lumMod val="50000"/>
                  </a:schemeClr>
                </a:solidFill>
              </a:rPr>
              <a:t>field can be used to group and sort contract lines on pages and as an attribute for reporting. </a:t>
            </a:r>
            <a:endParaRPr lang="en-US" sz="1400" dirty="0" smtClean="0">
              <a:solidFill>
                <a:schemeClr val="tx1">
                  <a:lumMod val="50000"/>
                </a:schemeClr>
              </a:solidFill>
            </a:endParaRPr>
          </a:p>
          <a:p>
            <a:pPr>
              <a:spcBef>
                <a:spcPts val="600"/>
              </a:spcBef>
              <a:spcAft>
                <a:spcPts val="0"/>
              </a:spcAft>
            </a:pPr>
            <a:r>
              <a:rPr lang="en-US" sz="1400" dirty="0" smtClean="0">
                <a:solidFill>
                  <a:schemeClr val="tx1">
                    <a:lumMod val="50000"/>
                  </a:schemeClr>
                </a:solidFill>
              </a:rPr>
              <a:t>Detailed </a:t>
            </a:r>
            <a:r>
              <a:rPr lang="en-US" sz="1400" dirty="0">
                <a:solidFill>
                  <a:schemeClr val="tx1">
                    <a:lumMod val="50000"/>
                  </a:schemeClr>
                </a:solidFill>
              </a:rPr>
              <a:t>revenue recognition functionality will continue to exist at the contract line level and customers will have visibility into the summation of this detail via the bundle assigned to the contract line.</a:t>
            </a: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3293" y="1163273"/>
            <a:ext cx="8621649" cy="29752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887941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000" dirty="0">
                <a:solidFill>
                  <a:srgbClr val="C00000"/>
                </a:solidFill>
              </a:rPr>
              <a:t>Separate Pricing for Billing and Revenue </a:t>
            </a:r>
            <a:r>
              <a:rPr lang="en-US" sz="2800" b="0" dirty="0"/>
              <a:t/>
            </a:r>
            <a:br>
              <a:rPr lang="en-US" sz="2800" b="0" dirty="0"/>
            </a:br>
            <a:r>
              <a:rPr lang="en-US" sz="1600" dirty="0" smtClean="0"/>
              <a:t>Billing </a:t>
            </a:r>
            <a:r>
              <a:rPr lang="en-US" sz="1600" dirty="0" smtClean="0"/>
              <a:t>Allocation</a:t>
            </a:r>
            <a:endParaRPr lang="en-US" sz="1600" dirty="0"/>
          </a:p>
        </p:txBody>
      </p:sp>
      <p:pic>
        <p:nvPicPr>
          <p:cNvPr id="717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263630"/>
            <a:ext cx="9311069" cy="46590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4049376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000" dirty="0">
                <a:solidFill>
                  <a:srgbClr val="C00000"/>
                </a:solidFill>
              </a:rPr>
              <a:t>Separate Pricing for Billing and Revenue </a:t>
            </a:r>
            <a:r>
              <a:rPr lang="en-US" sz="2800" b="0" dirty="0"/>
              <a:t/>
            </a:r>
            <a:br>
              <a:rPr lang="en-US" sz="2800" b="0" dirty="0"/>
            </a:br>
            <a:r>
              <a:rPr lang="en-US" sz="1600" dirty="0" err="1" smtClean="0"/>
              <a:t>Revenue</a:t>
            </a:r>
            <a:r>
              <a:rPr lang="en-US" sz="1600" dirty="0" smtClean="0"/>
              <a:t> </a:t>
            </a:r>
            <a:r>
              <a:rPr lang="en-US" sz="1600" dirty="0" smtClean="0"/>
              <a:t>Allocation</a:t>
            </a:r>
            <a:endParaRPr lang="en-US" sz="2000" dirty="0"/>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914" y="1309698"/>
            <a:ext cx="9282589" cy="45126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8752810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000" dirty="0">
                <a:solidFill>
                  <a:srgbClr val="C00000"/>
                </a:solidFill>
              </a:rPr>
              <a:t>Separate Pricing for Billing and Revenue </a:t>
            </a:r>
            <a:r>
              <a:rPr lang="en-US" sz="2800" b="0" dirty="0"/>
              <a:t/>
            </a:r>
            <a:br>
              <a:rPr lang="en-US" sz="2800" b="0" dirty="0"/>
            </a:br>
            <a:r>
              <a:rPr lang="en-US" sz="1600" dirty="0" smtClean="0"/>
              <a:t>Amendment </a:t>
            </a:r>
            <a:r>
              <a:rPr lang="en-US" sz="1600" dirty="0"/>
              <a:t>Billing </a:t>
            </a:r>
            <a:r>
              <a:rPr lang="en-US" sz="1600" dirty="0"/>
              <a:t>Allocation</a:t>
            </a:r>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577" y="1519247"/>
            <a:ext cx="9099423" cy="38149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4851038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000" dirty="0">
                <a:solidFill>
                  <a:srgbClr val="C00000"/>
                </a:solidFill>
              </a:rPr>
              <a:t>Separate Pricing for Billing and Revenue </a:t>
            </a:r>
            <a:r>
              <a:rPr lang="en-US" sz="2800" b="0" dirty="0"/>
              <a:t/>
            </a:r>
            <a:br>
              <a:rPr lang="en-US" sz="2800" b="0" dirty="0"/>
            </a:br>
            <a:r>
              <a:rPr lang="en-US" sz="1600" dirty="0" smtClean="0"/>
              <a:t>Amendment </a:t>
            </a:r>
            <a:r>
              <a:rPr lang="en-US" sz="1600" dirty="0"/>
              <a:t>Revenue Allocation</a:t>
            </a:r>
            <a:endParaRPr lang="en-US" sz="1600" dirty="0"/>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144" y="1628786"/>
            <a:ext cx="9130856" cy="37741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0347410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000" dirty="0">
                <a:solidFill>
                  <a:srgbClr val="C00000"/>
                </a:solidFill>
              </a:rPr>
              <a:t>Update Separate Billing </a:t>
            </a:r>
            <a:r>
              <a:rPr lang="en-US" sz="2000" dirty="0">
                <a:solidFill>
                  <a:srgbClr val="C00000"/>
                </a:solidFill>
              </a:rPr>
              <a:t>and </a:t>
            </a:r>
            <a:r>
              <a:rPr lang="en-US" sz="2000" dirty="0">
                <a:solidFill>
                  <a:srgbClr val="C00000"/>
                </a:solidFill>
              </a:rPr>
              <a:t>Revenue Options</a:t>
            </a:r>
            <a:endParaRPr lang="en-US" sz="2000" dirty="0">
              <a:solidFill>
                <a:srgbClr val="C00000"/>
              </a:solidFill>
            </a:endParaRPr>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5" y="1752606"/>
            <a:ext cx="9138285" cy="4086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0738241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000" dirty="0">
                <a:solidFill>
                  <a:srgbClr val="C00000"/>
                </a:solidFill>
              </a:rPr>
              <a:t>Separate Revenue Rate Sets for Rate Based Contract Lines</a:t>
            </a:r>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2068" y="1063629"/>
            <a:ext cx="6922294" cy="53597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865364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000" dirty="0" smtClean="0">
                <a:solidFill>
                  <a:srgbClr val="C00000"/>
                </a:solidFill>
              </a:rPr>
              <a:t>Objectives</a:t>
            </a:r>
            <a:endParaRPr lang="en-US" sz="2000" dirty="0">
              <a:solidFill>
                <a:srgbClr val="C00000"/>
              </a:solidFill>
            </a:endParaRPr>
          </a:p>
        </p:txBody>
      </p:sp>
      <p:sp>
        <p:nvSpPr>
          <p:cNvPr id="3" name="Content Placeholder 2"/>
          <p:cNvSpPr>
            <a:spLocks noGrp="1"/>
          </p:cNvSpPr>
          <p:nvPr>
            <p:ph sz="half" idx="1"/>
          </p:nvPr>
        </p:nvSpPr>
        <p:spPr>
          <a:xfrm>
            <a:off x="230188" y="1151467"/>
            <a:ext cx="8686800" cy="4893647"/>
          </a:xfrm>
        </p:spPr>
        <p:txBody>
          <a:bodyPr/>
          <a:lstStyle/>
          <a:p>
            <a:r>
              <a:rPr lang="en-US" sz="1800" dirty="0" smtClean="0"/>
              <a:t>Analyze the deltas between current Business processes and version 9.2.</a:t>
            </a:r>
          </a:p>
          <a:p>
            <a:pPr lvl="1"/>
            <a:r>
              <a:rPr lang="en-US" sz="1600" dirty="0" smtClean="0"/>
              <a:t>Identify Gaps</a:t>
            </a:r>
          </a:p>
          <a:p>
            <a:pPr lvl="1"/>
            <a:r>
              <a:rPr lang="en-US" sz="1600" dirty="0" smtClean="0"/>
              <a:t>Confirm Inventory of Interfaces, Customizations and Reports.</a:t>
            </a:r>
          </a:p>
          <a:p>
            <a:endParaRPr lang="en-US" sz="1800" dirty="0" smtClean="0"/>
          </a:p>
          <a:p>
            <a:r>
              <a:rPr lang="en-US" sz="1800" dirty="0" smtClean="0"/>
              <a:t>Facilitate the next stage – Upgrade A&amp;D Project</a:t>
            </a:r>
          </a:p>
          <a:p>
            <a:endParaRPr lang="en-US" sz="1800" dirty="0" smtClean="0"/>
          </a:p>
          <a:p>
            <a:r>
              <a:rPr lang="en-US" sz="1800" dirty="0" smtClean="0"/>
              <a:t>A list of potential post upgrade improvements requiring new or changed configuration and business process that cannot be implemented now due to upgrade constraints.</a:t>
            </a:r>
          </a:p>
          <a:p>
            <a:endParaRPr lang="en-US" sz="1800" dirty="0" smtClean="0"/>
          </a:p>
          <a:p>
            <a:endParaRPr lang="en-US" sz="1600" dirty="0"/>
          </a:p>
        </p:txBody>
      </p:sp>
    </p:spTree>
    <p:extLst>
      <p:ext uri="{BB962C8B-B14F-4D97-AF65-F5344CB8AC3E}">
        <p14:creationId xmlns:p14="http://schemas.microsoft.com/office/powerpoint/2010/main" val="22984399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000" dirty="0">
                <a:solidFill>
                  <a:srgbClr val="C00000"/>
                </a:solidFill>
              </a:rPr>
              <a:t>Separate REV and BIL rows</a:t>
            </a:r>
            <a:endParaRPr lang="en-US" sz="2000" dirty="0">
              <a:solidFill>
                <a:srgbClr val="C00000"/>
              </a:solidFill>
            </a:endParaRPr>
          </a:p>
        </p:txBody>
      </p:sp>
      <p:sp>
        <p:nvSpPr>
          <p:cNvPr id="3" name="Content Placeholder 2"/>
          <p:cNvSpPr>
            <a:spLocks noGrp="1"/>
          </p:cNvSpPr>
          <p:nvPr>
            <p:ph idx="1"/>
          </p:nvPr>
        </p:nvSpPr>
        <p:spPr/>
        <p:txBody>
          <a:bodyPr/>
          <a:lstStyle/>
          <a:p>
            <a:r>
              <a:rPr lang="en-US" dirty="0" smtClean="0"/>
              <a:t>Eliminates the Do Not Process Revenue Customization in the Billing Rule</a:t>
            </a:r>
          </a:p>
          <a:p>
            <a:r>
              <a:rPr lang="en-US" dirty="0"/>
              <a:t>On contracts that separate as incurred billing and </a:t>
            </a:r>
            <a:r>
              <a:rPr lang="en-US" dirty="0" smtClean="0"/>
              <a:t>revenue, Pricing process generates REV rows for revenue recognition along with BIL rows which represents only billing</a:t>
            </a:r>
          </a:p>
          <a:p>
            <a:r>
              <a:rPr lang="en-US" dirty="0"/>
              <a:t>In contrast, contracts that do not separate billing and revenue will only create BIL analysis types and they will be used for both billing and revenue recognition. </a:t>
            </a:r>
            <a:endParaRPr lang="en-US" dirty="0" smtClean="0"/>
          </a:p>
          <a:p>
            <a:pPr marL="0" indent="0">
              <a:buNone/>
            </a:pPr>
            <a:endParaRPr lang="en-US" b="1" u="sng" dirty="0" smtClean="0"/>
          </a:p>
          <a:p>
            <a:pPr marL="0" indent="0">
              <a:buNone/>
            </a:pPr>
            <a:r>
              <a:rPr lang="en-US" b="1" u="sng" dirty="0" smtClean="0"/>
              <a:t>DEMO</a:t>
            </a:r>
            <a:endParaRPr lang="en-US" b="1" u="sng" dirty="0"/>
          </a:p>
          <a:p>
            <a:endParaRPr lang="en-US" dirty="0"/>
          </a:p>
        </p:txBody>
      </p:sp>
    </p:spTree>
    <p:extLst>
      <p:ext uri="{BB962C8B-B14F-4D97-AF65-F5344CB8AC3E}">
        <p14:creationId xmlns:p14="http://schemas.microsoft.com/office/powerpoint/2010/main" val="249029857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000" dirty="0">
                <a:solidFill>
                  <a:srgbClr val="C00000"/>
                </a:solidFill>
              </a:rPr>
              <a:t>Configurable Field Validation Framework for Run Controls</a:t>
            </a:r>
          </a:p>
        </p:txBody>
      </p:sp>
      <p:sp>
        <p:nvSpPr>
          <p:cNvPr id="3" name="Content Placeholder 2"/>
          <p:cNvSpPr>
            <a:spLocks noGrp="1"/>
          </p:cNvSpPr>
          <p:nvPr>
            <p:ph idx="1"/>
          </p:nvPr>
        </p:nvSpPr>
        <p:spPr>
          <a:xfrm>
            <a:off x="512064" y="1104900"/>
            <a:ext cx="8229600" cy="5064127"/>
          </a:xfrm>
        </p:spPr>
        <p:txBody>
          <a:bodyPr/>
          <a:lstStyle/>
          <a:p>
            <a:r>
              <a:rPr lang="en-US" sz="1200" dirty="0"/>
              <a:t>S</a:t>
            </a:r>
            <a:r>
              <a:rPr lang="en-US" sz="1200" dirty="0" smtClean="0"/>
              <a:t>pecify </a:t>
            </a:r>
            <a:r>
              <a:rPr lang="en-US" sz="1200" dirty="0"/>
              <a:t>the combinations of fields on various Contracts Run Control components that must contain values when a user tries to run a </a:t>
            </a:r>
            <a:r>
              <a:rPr lang="en-US" sz="1200" dirty="0" smtClean="0"/>
              <a:t>process</a:t>
            </a:r>
          </a:p>
          <a:p>
            <a:r>
              <a:rPr lang="en-US" sz="1200" dirty="0" smtClean="0"/>
              <a:t>Set </a:t>
            </a:r>
            <a:r>
              <a:rPr lang="en-US" sz="1200" dirty="0"/>
              <a:t>up templates to specify, either by role or set of users, which fields are required when a user attempts to launch a </a:t>
            </a:r>
            <a:r>
              <a:rPr lang="en-US" sz="1200" dirty="0" smtClean="0"/>
              <a:t>process</a:t>
            </a:r>
          </a:p>
          <a:p>
            <a:r>
              <a:rPr lang="en-US" sz="1200" dirty="0" smtClean="0"/>
              <a:t>Enables organizations to ensure </a:t>
            </a:r>
            <a:r>
              <a:rPr lang="en-US" sz="1200" dirty="0"/>
              <a:t>that the necessary validations configured by the users are enforced, thus narrowing the scope of transactions end users can affect when they run a </a:t>
            </a:r>
            <a:r>
              <a:rPr lang="en-US" sz="1200" dirty="0" smtClean="0"/>
              <a:t>process</a:t>
            </a:r>
          </a:p>
          <a:p>
            <a:r>
              <a:rPr lang="en-US" sz="1200" dirty="0" smtClean="0"/>
              <a:t>Provides greater </a:t>
            </a:r>
            <a:r>
              <a:rPr lang="en-US" sz="1200" dirty="0"/>
              <a:t>control on the run control parameters that could be passed as inputs to the key </a:t>
            </a:r>
            <a:r>
              <a:rPr lang="en-US" sz="1200" dirty="0" smtClean="0"/>
              <a:t>processes</a:t>
            </a:r>
            <a:endParaRPr lang="en-US" sz="1400" dirty="0" smtClean="0"/>
          </a:p>
          <a:p>
            <a:endParaRPr lang="en-US"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7853" y="2743207"/>
            <a:ext cx="8339328" cy="35798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5337073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000" dirty="0">
                <a:solidFill>
                  <a:srgbClr val="C00000"/>
                </a:solidFill>
              </a:rPr>
              <a:t>Validation</a:t>
            </a:r>
            <a:r>
              <a:rPr lang="en-US" sz="2000" dirty="0">
                <a:solidFill>
                  <a:srgbClr val="C00000"/>
                </a:solidFill>
              </a:rPr>
              <a:t> Template – Error Message</a:t>
            </a:r>
            <a:endParaRPr lang="en-US" sz="2000" dirty="0">
              <a:solidFill>
                <a:srgbClr val="C00000"/>
              </a:solidFill>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1047750"/>
            <a:ext cx="7324344" cy="55412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5098" y="4948238"/>
            <a:ext cx="4147185" cy="11134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97309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75"/>
                                        </p:tgtEl>
                                        <p:attrNameLst>
                                          <p:attrName>style.visibility</p:attrName>
                                        </p:attrNameLst>
                                      </p:cBhvr>
                                      <p:to>
                                        <p:strVal val="visible"/>
                                      </p:to>
                                    </p:set>
                                    <p:animEffect transition="in" filter="fade">
                                      <p:cBhvr>
                                        <p:cTn id="7" dur="500"/>
                                        <p:tgtEl>
                                          <p:spTgt spid="30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000" dirty="0">
                <a:solidFill>
                  <a:srgbClr val="C00000"/>
                </a:solidFill>
              </a:rPr>
              <a:t>PeopleSoft Pivot Grid </a:t>
            </a:r>
            <a:r>
              <a:rPr lang="en-US" sz="2000" dirty="0">
                <a:solidFill>
                  <a:srgbClr val="C00000"/>
                </a:solidFill>
              </a:rPr>
              <a:t>Overview</a:t>
            </a:r>
            <a:endParaRPr lang="en-US" sz="2000" dirty="0">
              <a:solidFill>
                <a:srgbClr val="C00000"/>
              </a:solidFill>
            </a:endParaRPr>
          </a:p>
        </p:txBody>
      </p:sp>
      <p:sp>
        <p:nvSpPr>
          <p:cNvPr id="3" name="Content Placeholder 2"/>
          <p:cNvSpPr>
            <a:spLocks noGrp="1"/>
          </p:cNvSpPr>
          <p:nvPr>
            <p:ph idx="1"/>
          </p:nvPr>
        </p:nvSpPr>
        <p:spPr/>
        <p:txBody>
          <a:bodyPr/>
          <a:lstStyle/>
          <a:p>
            <a:r>
              <a:rPr lang="en-US" sz="1600" dirty="0" smtClean="0"/>
              <a:t>Advanced </a:t>
            </a:r>
            <a:r>
              <a:rPr lang="en-US" sz="1600" dirty="0"/>
              <a:t>reporting technology </a:t>
            </a:r>
            <a:endParaRPr lang="en-US" sz="1600" dirty="0" smtClean="0"/>
          </a:p>
          <a:p>
            <a:r>
              <a:rPr lang="en-US" sz="1600" dirty="0" smtClean="0"/>
              <a:t>Provides </a:t>
            </a:r>
            <a:r>
              <a:rPr lang="en-US" sz="1600" dirty="0"/>
              <a:t>interactive, analytical grids and charts </a:t>
            </a:r>
            <a:endParaRPr lang="en-US" sz="1600" dirty="0" smtClean="0"/>
          </a:p>
          <a:p>
            <a:r>
              <a:rPr lang="en-US" sz="1600" dirty="0" smtClean="0"/>
              <a:t>Similar </a:t>
            </a:r>
            <a:r>
              <a:rPr lang="en-US" sz="1600" dirty="0"/>
              <a:t>to Pivot Tables in Excel </a:t>
            </a:r>
            <a:endParaRPr lang="en-US" sz="1600" dirty="0" smtClean="0"/>
          </a:p>
          <a:p>
            <a:r>
              <a:rPr lang="en-US" sz="1600" dirty="0" smtClean="0"/>
              <a:t>Performs </a:t>
            </a:r>
            <a:r>
              <a:rPr lang="en-US" sz="1600" dirty="0"/>
              <a:t>pivoting and filtering operations </a:t>
            </a:r>
            <a:endParaRPr lang="en-US" sz="1600" dirty="0" smtClean="0"/>
          </a:p>
          <a:p>
            <a:r>
              <a:rPr lang="en-US" sz="1600" dirty="0" smtClean="0"/>
              <a:t>Uses </a:t>
            </a:r>
            <a:r>
              <a:rPr lang="en-US" sz="1600" dirty="0"/>
              <a:t>data sources like PeopleSoft Query </a:t>
            </a:r>
            <a:endParaRPr lang="en-US" sz="1600" dirty="0" smtClean="0"/>
          </a:p>
          <a:p>
            <a:r>
              <a:rPr lang="en-US" sz="1600" dirty="0" smtClean="0"/>
              <a:t>Chart </a:t>
            </a:r>
            <a:r>
              <a:rPr lang="en-US" sz="1600" dirty="0"/>
              <a:t>and grid are synchronized </a:t>
            </a:r>
            <a:endParaRPr lang="en-US" sz="1600" dirty="0" smtClean="0"/>
          </a:p>
          <a:p>
            <a:r>
              <a:rPr lang="en-US" sz="1600" dirty="0" smtClean="0"/>
              <a:t>View </a:t>
            </a:r>
            <a:r>
              <a:rPr lang="en-US" sz="1600" dirty="0"/>
              <a:t>data in 3 different visualizations: </a:t>
            </a:r>
            <a:endParaRPr lang="en-US" sz="1600" dirty="0" smtClean="0"/>
          </a:p>
          <a:p>
            <a:pPr lvl="1"/>
            <a:r>
              <a:rPr lang="en-US" sz="1400" dirty="0" smtClean="0"/>
              <a:t>Grid </a:t>
            </a:r>
            <a:r>
              <a:rPr lang="en-US" sz="1400" dirty="0"/>
              <a:t>only </a:t>
            </a:r>
            <a:endParaRPr lang="en-US" sz="1400" dirty="0" smtClean="0"/>
          </a:p>
          <a:p>
            <a:pPr lvl="1"/>
            <a:r>
              <a:rPr lang="en-US" sz="1400" dirty="0" smtClean="0"/>
              <a:t>Chart </a:t>
            </a:r>
            <a:r>
              <a:rPr lang="en-US" sz="1400" dirty="0"/>
              <a:t>only </a:t>
            </a:r>
            <a:endParaRPr lang="en-US" sz="1400" dirty="0" smtClean="0"/>
          </a:p>
          <a:p>
            <a:pPr lvl="1"/>
            <a:r>
              <a:rPr lang="en-US" sz="1400" dirty="0" smtClean="0"/>
              <a:t>Grid </a:t>
            </a:r>
            <a:r>
              <a:rPr lang="en-US" sz="1400" dirty="0"/>
              <a:t>and chart</a:t>
            </a:r>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71975" y="2819400"/>
            <a:ext cx="4552950" cy="3295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9893316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000" dirty="0">
                <a:solidFill>
                  <a:srgbClr val="C00000"/>
                </a:solidFill>
              </a:rPr>
              <a:t>Modify Sold </a:t>
            </a:r>
            <a:r>
              <a:rPr lang="en-US" sz="2000" dirty="0">
                <a:solidFill>
                  <a:srgbClr val="C00000"/>
                </a:solidFill>
              </a:rPr>
              <a:t>to </a:t>
            </a:r>
            <a:r>
              <a:rPr lang="en-US" sz="2000" dirty="0">
                <a:solidFill>
                  <a:srgbClr val="C00000"/>
                </a:solidFill>
              </a:rPr>
              <a:t>Customer </a:t>
            </a:r>
            <a:r>
              <a:rPr lang="en-US" sz="2000" dirty="0">
                <a:solidFill>
                  <a:srgbClr val="C00000"/>
                </a:solidFill>
              </a:rPr>
              <a:t>on </a:t>
            </a:r>
            <a:r>
              <a:rPr lang="en-US" sz="2000" dirty="0" smtClean="0">
                <a:solidFill>
                  <a:srgbClr val="C00000"/>
                </a:solidFill>
              </a:rPr>
              <a:t>Pending </a:t>
            </a:r>
            <a:r>
              <a:rPr lang="en-US" sz="2000" dirty="0">
                <a:solidFill>
                  <a:srgbClr val="C00000"/>
                </a:solidFill>
              </a:rPr>
              <a:t>C</a:t>
            </a:r>
            <a:r>
              <a:rPr lang="en-US" sz="2000" dirty="0" smtClean="0">
                <a:solidFill>
                  <a:srgbClr val="C00000"/>
                </a:solidFill>
              </a:rPr>
              <a:t>ontracts</a:t>
            </a:r>
            <a:endParaRPr lang="en-US" sz="2000" dirty="0">
              <a:solidFill>
                <a:srgbClr val="C00000"/>
              </a:solidFill>
            </a:endParaRPr>
          </a:p>
        </p:txBody>
      </p:sp>
      <p:sp>
        <p:nvSpPr>
          <p:cNvPr id="3" name="Content Placeholder 2"/>
          <p:cNvSpPr>
            <a:spLocks noGrp="1"/>
          </p:cNvSpPr>
          <p:nvPr>
            <p:ph idx="1"/>
          </p:nvPr>
        </p:nvSpPr>
        <p:spPr>
          <a:xfrm>
            <a:off x="457200" y="1143002"/>
            <a:ext cx="8229600" cy="5121275"/>
          </a:xfrm>
        </p:spPr>
        <p:txBody>
          <a:bodyPr/>
          <a:lstStyle/>
          <a:p>
            <a:r>
              <a:rPr lang="en-US" sz="1400" dirty="0"/>
              <a:t>Modified Sold to Customer Page provides an editable Sold to Customer Field</a:t>
            </a:r>
          </a:p>
          <a:p>
            <a:r>
              <a:rPr lang="en-US" sz="1400" dirty="0" smtClean="0"/>
              <a:t>Users </a:t>
            </a:r>
            <a:r>
              <a:rPr lang="en-US" sz="1400" dirty="0"/>
              <a:t>will be able to change the Sold To Customer on pending contracts. This flexibility eliminates the re-keying of data that is typically required in situations when business needs dictate that the customer associated with a pending contract needs to change.</a:t>
            </a:r>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7308" y="2131695"/>
            <a:ext cx="6787515" cy="46405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2073564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000" dirty="0">
                <a:solidFill>
                  <a:srgbClr val="C00000"/>
                </a:solidFill>
              </a:rPr>
              <a:t>Reopen Completed </a:t>
            </a:r>
            <a:r>
              <a:rPr lang="en-US" sz="2000" dirty="0">
                <a:solidFill>
                  <a:srgbClr val="C00000"/>
                </a:solidFill>
              </a:rPr>
              <a:t>Billing and </a:t>
            </a:r>
            <a:r>
              <a:rPr lang="en-US" sz="2000" dirty="0">
                <a:solidFill>
                  <a:srgbClr val="C00000"/>
                </a:solidFill>
              </a:rPr>
              <a:t>Revenue </a:t>
            </a:r>
            <a:r>
              <a:rPr lang="en-US" sz="2000" dirty="0">
                <a:solidFill>
                  <a:srgbClr val="C00000"/>
                </a:solidFill>
              </a:rPr>
              <a:t>Plans </a:t>
            </a:r>
            <a:endParaRPr lang="en-US" sz="2000" dirty="0">
              <a:solidFill>
                <a:srgbClr val="C00000"/>
              </a:solidFill>
            </a:endParaRPr>
          </a:p>
        </p:txBody>
      </p:sp>
      <p:sp>
        <p:nvSpPr>
          <p:cNvPr id="3" name="Content Placeholder 2"/>
          <p:cNvSpPr>
            <a:spLocks noGrp="1"/>
          </p:cNvSpPr>
          <p:nvPr>
            <p:ph idx="1"/>
          </p:nvPr>
        </p:nvSpPr>
        <p:spPr/>
        <p:txBody>
          <a:bodyPr/>
          <a:lstStyle/>
          <a:p>
            <a:pPr algn="just"/>
            <a:r>
              <a:rPr lang="en-US" sz="1400" dirty="0" smtClean="0"/>
              <a:t>Users </a:t>
            </a:r>
            <a:r>
              <a:rPr lang="en-US" sz="1400" dirty="0"/>
              <a:t>can now reopen bill plans and revenue plans, associated to rate based contract lines, after they have been marked as completed as long as the customer contract still has a status of active. </a:t>
            </a:r>
            <a:endParaRPr lang="en-US" sz="1400" dirty="0" smtClean="0"/>
          </a:p>
          <a:p>
            <a:pPr algn="just"/>
            <a:r>
              <a:rPr lang="en-US" sz="1400" dirty="0" smtClean="0"/>
              <a:t>Offers option to </a:t>
            </a:r>
            <a:r>
              <a:rPr lang="en-US" sz="1400" dirty="0"/>
              <a:t>bill and recognize revenue easily for project transactions that arrived </a:t>
            </a:r>
            <a:r>
              <a:rPr lang="en-US" sz="1400" dirty="0" smtClean="0"/>
              <a:t>late</a:t>
            </a:r>
          </a:p>
          <a:p>
            <a:pPr algn="just"/>
            <a:r>
              <a:rPr lang="en-US" sz="1400" dirty="0"/>
              <a:t>This new flexibility removes the need to account for and track the late transactions as reconciliation exceptions and, more importantly, can help to minimize the number of billable but late project costs that an organization is forced to write off.</a:t>
            </a:r>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9630" y="2819410"/>
            <a:ext cx="8001000" cy="36880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1078742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 y="771525"/>
            <a:ext cx="9105900" cy="4057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36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0513" y="4829175"/>
            <a:ext cx="8391525" cy="1219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5544219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000" dirty="0">
                <a:solidFill>
                  <a:srgbClr val="C00000"/>
                </a:solidFill>
              </a:rPr>
              <a:t>Activity Guides (aka Train Stops</a:t>
            </a:r>
            <a:r>
              <a:rPr lang="en-US" sz="2000" dirty="0" smtClean="0">
                <a:solidFill>
                  <a:srgbClr val="C00000"/>
                </a:solidFill>
              </a:rPr>
              <a:t>)</a:t>
            </a:r>
            <a:br>
              <a:rPr lang="en-US" sz="2000" dirty="0" smtClean="0">
                <a:solidFill>
                  <a:srgbClr val="C00000"/>
                </a:solidFill>
              </a:rPr>
            </a:br>
            <a:r>
              <a:rPr lang="en-US" sz="1600" dirty="0"/>
              <a:t>Implementing, Teaching, and Institutionalizing Complex Business Processes</a:t>
            </a:r>
            <a:endParaRPr lang="en-US" sz="2000" dirty="0">
              <a:solidFill>
                <a:srgbClr val="C00000"/>
              </a:solidFill>
            </a:endParaRPr>
          </a:p>
        </p:txBody>
      </p:sp>
      <p:sp>
        <p:nvSpPr>
          <p:cNvPr id="3" name="Content Placeholder 2"/>
          <p:cNvSpPr>
            <a:spLocks noGrp="1"/>
          </p:cNvSpPr>
          <p:nvPr>
            <p:ph idx="1"/>
          </p:nvPr>
        </p:nvSpPr>
        <p:spPr/>
        <p:txBody>
          <a:bodyPr/>
          <a:lstStyle/>
          <a:p>
            <a:r>
              <a:rPr lang="en-US" sz="1400" dirty="0"/>
              <a:t>Activity Guides allow application designers to define processes that guide users through a series of predefined actions to complete a transaction / Process. </a:t>
            </a:r>
            <a:endParaRPr lang="en-US" sz="1400" dirty="0" smtClean="0"/>
          </a:p>
          <a:p>
            <a:r>
              <a:rPr lang="en-US" sz="1400" dirty="0" smtClean="0"/>
              <a:t>Users </a:t>
            </a:r>
            <a:r>
              <a:rPr lang="en-US" sz="1400" dirty="0"/>
              <a:t>are presented with a list of actions on their screen which need to be completed to finish a transaction/Process </a:t>
            </a:r>
            <a:endParaRPr lang="en-US" sz="1400" dirty="0" smtClean="0"/>
          </a:p>
          <a:p>
            <a:r>
              <a:rPr lang="en-US" sz="1400" dirty="0" smtClean="0"/>
              <a:t>The </a:t>
            </a:r>
            <a:r>
              <a:rPr lang="en-US" sz="1400" dirty="0"/>
              <a:t>configuration allows you to specify which steps are optional and which ones are required </a:t>
            </a:r>
            <a:endParaRPr lang="en-US" sz="1400" dirty="0" smtClean="0"/>
          </a:p>
          <a:p>
            <a:r>
              <a:rPr lang="en-US" sz="1400" dirty="0" smtClean="0"/>
              <a:t>You </a:t>
            </a:r>
            <a:r>
              <a:rPr lang="en-US" sz="1400" dirty="0"/>
              <a:t>can even launch workflow and approval routing as part of your processing steps </a:t>
            </a:r>
            <a:endParaRPr lang="en-US" sz="1400" dirty="0" smtClean="0"/>
          </a:p>
          <a:p>
            <a:r>
              <a:rPr lang="en-US" sz="1400" dirty="0" smtClean="0"/>
              <a:t>Activity </a:t>
            </a:r>
            <a:r>
              <a:rPr lang="en-US" sz="1400" dirty="0"/>
              <a:t>guides are very different from workflow. </a:t>
            </a:r>
            <a:endParaRPr lang="en-US" sz="1400" dirty="0" smtClean="0"/>
          </a:p>
          <a:p>
            <a:pPr lvl="1"/>
            <a:r>
              <a:rPr lang="en-US" sz="1200" dirty="0" smtClean="0"/>
              <a:t>Activity </a:t>
            </a:r>
            <a:r>
              <a:rPr lang="en-US" sz="1200" dirty="0"/>
              <a:t>Guides – Perform Transactions </a:t>
            </a:r>
            <a:endParaRPr lang="en-US" sz="1200" dirty="0" smtClean="0"/>
          </a:p>
          <a:p>
            <a:pPr lvl="1"/>
            <a:r>
              <a:rPr lang="en-US" sz="1200" dirty="0" smtClean="0"/>
              <a:t>Workflows </a:t>
            </a:r>
            <a:r>
              <a:rPr lang="en-US" sz="1200" dirty="0"/>
              <a:t>– Approve or Deny</a:t>
            </a:r>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64193" y="2667006"/>
            <a:ext cx="4107656" cy="38433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1847442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000" dirty="0" smtClean="0">
                <a:solidFill>
                  <a:srgbClr val="C00000"/>
                </a:solidFill>
              </a:rPr>
              <a:t>Contracts </a:t>
            </a:r>
            <a:r>
              <a:rPr lang="en-US" sz="2000" dirty="0" smtClean="0">
                <a:solidFill>
                  <a:srgbClr val="C00000"/>
                </a:solidFill>
              </a:rPr>
              <a:t>Activity Guide</a:t>
            </a:r>
            <a:endParaRPr lang="en-US" sz="2000" dirty="0">
              <a:solidFill>
                <a:srgbClr val="C00000"/>
              </a:solidFill>
            </a:endParaRPr>
          </a:p>
        </p:txBody>
      </p:sp>
      <p:sp>
        <p:nvSpPr>
          <p:cNvPr id="3" name="Content Placeholder 2"/>
          <p:cNvSpPr>
            <a:spLocks noGrp="1"/>
          </p:cNvSpPr>
          <p:nvPr>
            <p:ph idx="1"/>
          </p:nvPr>
        </p:nvSpPr>
        <p:spPr/>
        <p:txBody>
          <a:bodyPr/>
          <a:lstStyle/>
          <a:p>
            <a:pPr marL="514350" lvl="1" indent="-285750">
              <a:buFont typeface="Wingdings" panose="05000000000000000000" pitchFamily="2" charset="2"/>
              <a:buChar char="§"/>
            </a:pPr>
            <a:r>
              <a:rPr lang="en-US" sz="1400" dirty="0" smtClean="0"/>
              <a:t>Provides </a:t>
            </a:r>
            <a:r>
              <a:rPr lang="en-US" sz="1400" dirty="0"/>
              <a:t>a list of sequential tasks or action items that need to be completed by the user to make a contract </a:t>
            </a:r>
            <a:r>
              <a:rPr lang="en-US" sz="1400" dirty="0" smtClean="0"/>
              <a:t>active</a:t>
            </a:r>
          </a:p>
          <a:p>
            <a:pPr marL="514350" lvl="1" indent="-285750">
              <a:buFont typeface="Wingdings" panose="05000000000000000000" pitchFamily="2" charset="2"/>
              <a:buChar char="§"/>
            </a:pPr>
            <a:r>
              <a:rPr lang="en-US" sz="1400" dirty="0" smtClean="0"/>
              <a:t>Eases </a:t>
            </a:r>
            <a:r>
              <a:rPr lang="en-US" sz="1400" dirty="0"/>
              <a:t>the user experience of creating a contract and performing associated </a:t>
            </a:r>
            <a:r>
              <a:rPr lang="en-US" sz="1400" dirty="0" smtClean="0"/>
              <a:t>activities</a:t>
            </a:r>
          </a:p>
          <a:p>
            <a:pPr marL="514350" lvl="1" indent="-285750">
              <a:buFont typeface="Wingdings" panose="05000000000000000000" pitchFamily="2" charset="2"/>
              <a:buChar char="§"/>
            </a:pPr>
            <a:r>
              <a:rPr lang="en-US" sz="1400" dirty="0"/>
              <a:t>Reduce not only the errors that affect billing and revenue recognition, but also the time required for new employees to become productive.</a:t>
            </a:r>
          </a:p>
          <a:p>
            <a:pPr marL="514350" lvl="1" indent="-285750">
              <a:buFont typeface="Wingdings" panose="05000000000000000000" pitchFamily="2" charset="2"/>
              <a:buChar char="§"/>
            </a:pPr>
            <a:r>
              <a:rPr lang="en-US" sz="1400" dirty="0"/>
              <a:t>There can be a train stop for each step of the process.  This allows the user to know exactly where they are in the process and what comes next.</a:t>
            </a:r>
            <a:endParaRPr lang="en-US" sz="1600" dirty="0"/>
          </a:p>
          <a:p>
            <a:pPr marL="514350" lvl="1" indent="-285750">
              <a:buFont typeface="Wingdings" panose="05000000000000000000" pitchFamily="2" charset="2"/>
              <a:buChar char="§"/>
            </a:pPr>
            <a:endParaRPr lang="en-US" sz="1600"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627" y="2905133"/>
            <a:ext cx="9082373" cy="28538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53094" y="5305425"/>
            <a:ext cx="3381947" cy="11871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3745176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000" dirty="0" smtClean="0">
                <a:solidFill>
                  <a:srgbClr val="C00000"/>
                </a:solidFill>
              </a:rPr>
              <a:t>WorkCenters</a:t>
            </a:r>
            <a:endParaRPr lang="en-US" sz="2000" dirty="0">
              <a:solidFill>
                <a:srgbClr val="C00000"/>
              </a:solidFill>
            </a:endParaRPr>
          </a:p>
        </p:txBody>
      </p:sp>
      <p:pic>
        <p:nvPicPr>
          <p:cNvPr id="1741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79759" y="1143000"/>
            <a:ext cx="7384481" cy="51212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41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00225" y="2238376"/>
            <a:ext cx="6172200" cy="3600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0326602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000" dirty="0" smtClean="0">
                <a:solidFill>
                  <a:srgbClr val="C00000"/>
                </a:solidFill>
              </a:rPr>
              <a:t>Schedule</a:t>
            </a:r>
            <a:endParaRPr lang="en-US" sz="2000" dirty="0">
              <a:solidFill>
                <a:srgbClr val="C00000"/>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1631467257"/>
              </p:ext>
            </p:extLst>
          </p:nvPr>
        </p:nvGraphicFramePr>
        <p:xfrm>
          <a:off x="1133475" y="1597025"/>
          <a:ext cx="6705600" cy="1529080"/>
        </p:xfrm>
        <a:graphic>
          <a:graphicData uri="http://schemas.openxmlformats.org/drawingml/2006/table">
            <a:tbl>
              <a:tblPr firstRow="1" bandRow="1">
                <a:tableStyleId>{5C22544A-7EE6-4342-B048-85BDC9FD1C3A}</a:tableStyleId>
              </a:tblPr>
              <a:tblGrid>
                <a:gridCol w="1257300"/>
                <a:gridCol w="2171700"/>
                <a:gridCol w="3276600"/>
              </a:tblGrid>
              <a:tr h="370840">
                <a:tc>
                  <a:txBody>
                    <a:bodyPr/>
                    <a:lstStyle/>
                    <a:p>
                      <a:r>
                        <a:rPr lang="en-US" dirty="0" smtClean="0"/>
                        <a:t>Date</a:t>
                      </a:r>
                      <a:endParaRPr lang="en-US" dirty="0"/>
                    </a:p>
                  </a:txBody>
                  <a:tcPr/>
                </a:tc>
                <a:tc>
                  <a:txBody>
                    <a:bodyPr/>
                    <a:lstStyle/>
                    <a:p>
                      <a:r>
                        <a:rPr lang="en-US" dirty="0" smtClean="0"/>
                        <a:t>Time</a:t>
                      </a:r>
                      <a:endParaRPr lang="en-US" dirty="0"/>
                    </a:p>
                  </a:txBody>
                  <a:tcPr/>
                </a:tc>
                <a:tc>
                  <a:txBody>
                    <a:bodyPr/>
                    <a:lstStyle/>
                    <a:p>
                      <a:r>
                        <a:rPr lang="en-US" dirty="0" smtClean="0"/>
                        <a:t>Topics</a:t>
                      </a:r>
                      <a:endParaRPr lang="en-US" dirty="0"/>
                    </a:p>
                  </a:txBody>
                  <a:tcPr/>
                </a:tc>
              </a:tr>
              <a:tr h="370840">
                <a:tc>
                  <a:txBody>
                    <a:bodyPr/>
                    <a:lstStyle/>
                    <a:p>
                      <a:r>
                        <a:rPr lang="en-US" sz="1600" dirty="0" smtClean="0"/>
                        <a:t>8/24/2016</a:t>
                      </a:r>
                      <a:endParaRPr lang="en-US" sz="1600" dirty="0"/>
                    </a:p>
                  </a:txBody>
                  <a:tcPr/>
                </a:tc>
                <a:tc>
                  <a:txBody>
                    <a:bodyPr/>
                    <a:lstStyle/>
                    <a:p>
                      <a:r>
                        <a:rPr lang="en-US" sz="1600" dirty="0" smtClean="0"/>
                        <a:t>9:00AM</a:t>
                      </a:r>
                      <a:r>
                        <a:rPr lang="en-US" sz="1600" baseline="0" dirty="0" smtClean="0"/>
                        <a:t> – </a:t>
                      </a:r>
                      <a:r>
                        <a:rPr lang="en-US" sz="1600" baseline="0" dirty="0" smtClean="0"/>
                        <a:t>11:00AM</a:t>
                      </a:r>
                      <a:endParaRPr lang="en-US" sz="1600" dirty="0"/>
                    </a:p>
                  </a:txBody>
                  <a:tcPr/>
                </a:tc>
                <a:tc>
                  <a:txBody>
                    <a:bodyPr/>
                    <a:lstStyle/>
                    <a:p>
                      <a:r>
                        <a:rPr lang="en-US" sz="1600" dirty="0" smtClean="0"/>
                        <a:t>Business Modeling</a:t>
                      </a:r>
                      <a:r>
                        <a:rPr lang="en-US" sz="1600" baseline="0" dirty="0" smtClean="0"/>
                        <a:t>:- </a:t>
                      </a:r>
                    </a:p>
                    <a:p>
                      <a:r>
                        <a:rPr lang="en-US" sz="1600" baseline="0" dirty="0" smtClean="0"/>
                        <a:t>9.2 </a:t>
                      </a:r>
                      <a:r>
                        <a:rPr lang="en-US" sz="1600" dirty="0" smtClean="0"/>
                        <a:t>Contracts Changes Session 1</a:t>
                      </a:r>
                      <a:endParaRPr lang="en-US" sz="1600" dirty="0"/>
                    </a:p>
                  </a:txBody>
                  <a:tcPr/>
                </a:tc>
              </a:tr>
              <a:tr h="370840">
                <a:tc>
                  <a:txBody>
                    <a:bodyPr/>
                    <a:lstStyle/>
                    <a:p>
                      <a:r>
                        <a:rPr lang="en-US" sz="1600" dirty="0" smtClean="0"/>
                        <a:t>8/25/2016</a:t>
                      </a:r>
                      <a:endParaRPr lang="en-US" sz="1600" dirty="0"/>
                    </a:p>
                  </a:txBody>
                  <a:tcPr/>
                </a:tc>
                <a:tc>
                  <a:txBody>
                    <a:bodyPr/>
                    <a:lstStyle/>
                    <a:p>
                      <a:r>
                        <a:rPr lang="en-US" sz="1600" dirty="0" smtClean="0"/>
                        <a:t>9:00AM – 1:00PM</a:t>
                      </a:r>
                      <a:endParaRPr lang="en-US" sz="1600" dirty="0"/>
                    </a:p>
                  </a:txBody>
                  <a:tcPr/>
                </a:tc>
                <a:tc>
                  <a:txBody>
                    <a:bodyPr/>
                    <a:lstStyle/>
                    <a:p>
                      <a:r>
                        <a:rPr lang="en-US" sz="1600" dirty="0" smtClean="0"/>
                        <a:t>Business Modeling</a:t>
                      </a:r>
                      <a:r>
                        <a:rPr lang="en-US" sz="1600" baseline="0" dirty="0" smtClean="0"/>
                        <a:t>:- </a:t>
                      </a:r>
                    </a:p>
                    <a:p>
                      <a:r>
                        <a:rPr lang="en-US" sz="1600" baseline="0" dirty="0" smtClean="0"/>
                        <a:t>9.2 </a:t>
                      </a:r>
                      <a:r>
                        <a:rPr lang="en-US" sz="1600" dirty="0" smtClean="0"/>
                        <a:t>Contracts Changes Session 2</a:t>
                      </a:r>
                      <a:endParaRPr lang="en-US" sz="1600" dirty="0"/>
                    </a:p>
                  </a:txBody>
                  <a:tcPr/>
                </a:tc>
              </a:tr>
            </a:tbl>
          </a:graphicData>
        </a:graphic>
      </p:graphicFrame>
    </p:spTree>
    <p:extLst>
      <p:ext uri="{BB962C8B-B14F-4D97-AF65-F5344CB8AC3E}">
        <p14:creationId xmlns:p14="http://schemas.microsoft.com/office/powerpoint/2010/main" val="252420668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000" dirty="0" smtClean="0">
                <a:solidFill>
                  <a:srgbClr val="C00000"/>
                </a:solidFill>
              </a:rPr>
              <a:t>WorkCenters – Overview</a:t>
            </a:r>
            <a:endParaRPr lang="en-US" sz="2000" dirty="0">
              <a:solidFill>
                <a:srgbClr val="C00000"/>
              </a:solidFill>
            </a:endParaRPr>
          </a:p>
        </p:txBody>
      </p:sp>
      <p:sp>
        <p:nvSpPr>
          <p:cNvPr id="3" name="Content Placeholder 2"/>
          <p:cNvSpPr>
            <a:spLocks noGrp="1"/>
          </p:cNvSpPr>
          <p:nvPr>
            <p:ph idx="1"/>
          </p:nvPr>
        </p:nvSpPr>
        <p:spPr/>
        <p:txBody>
          <a:bodyPr/>
          <a:lstStyle/>
          <a:p>
            <a:r>
              <a:rPr lang="en-US" sz="1600" dirty="0"/>
              <a:t>Central place for users to do their day-to-day work </a:t>
            </a:r>
            <a:endParaRPr lang="en-US" sz="1600" dirty="0" smtClean="0"/>
          </a:p>
          <a:p>
            <a:r>
              <a:rPr lang="en-US" sz="1600" dirty="0" smtClean="0"/>
              <a:t>Reduce </a:t>
            </a:r>
            <a:r>
              <a:rPr lang="en-US" sz="1600" dirty="0"/>
              <a:t>the amount of Navigation time and increase productivity </a:t>
            </a:r>
            <a:endParaRPr lang="en-US" sz="1600" dirty="0" smtClean="0"/>
          </a:p>
          <a:p>
            <a:r>
              <a:rPr lang="en-US" sz="1600" dirty="0" smtClean="0"/>
              <a:t>WorkCenters </a:t>
            </a:r>
            <a:r>
              <a:rPr lang="en-US" sz="1600" dirty="0"/>
              <a:t>include links to: </a:t>
            </a:r>
            <a:endParaRPr lang="en-US" sz="1600" dirty="0" smtClean="0"/>
          </a:p>
          <a:p>
            <a:pPr lvl="1"/>
            <a:r>
              <a:rPr lang="en-US" sz="1400" dirty="0" smtClean="0"/>
              <a:t>Transaction </a:t>
            </a:r>
            <a:r>
              <a:rPr lang="en-US" sz="1400" dirty="0"/>
              <a:t>and Inquiry Pages </a:t>
            </a:r>
            <a:endParaRPr lang="en-US" sz="1400" dirty="0" smtClean="0"/>
          </a:p>
          <a:p>
            <a:pPr lvl="1"/>
            <a:r>
              <a:rPr lang="en-US" sz="1400" dirty="0" smtClean="0"/>
              <a:t>Queries </a:t>
            </a:r>
          </a:p>
          <a:p>
            <a:pPr lvl="1"/>
            <a:r>
              <a:rPr lang="en-US" sz="1400" dirty="0" smtClean="0"/>
              <a:t>Analytic </a:t>
            </a:r>
            <a:r>
              <a:rPr lang="en-US" sz="1400" dirty="0"/>
              <a:t>pagelets / Pivot Grids </a:t>
            </a:r>
            <a:endParaRPr lang="en-US" sz="1400" dirty="0" smtClean="0"/>
          </a:p>
          <a:p>
            <a:pPr lvl="1"/>
            <a:r>
              <a:rPr lang="en-US" sz="1400" dirty="0" smtClean="0"/>
              <a:t>External </a:t>
            </a:r>
            <a:r>
              <a:rPr lang="en-US" sz="1400" dirty="0"/>
              <a:t>Pages and applications (exp. </a:t>
            </a:r>
            <a:r>
              <a:rPr lang="en-US" sz="1400" dirty="0" smtClean="0"/>
              <a:t>other </a:t>
            </a:r>
            <a:r>
              <a:rPr lang="en-US" sz="1400" dirty="0"/>
              <a:t>Systems</a:t>
            </a:r>
            <a:r>
              <a:rPr lang="en-US" sz="1400" dirty="0" smtClean="0"/>
              <a:t>)</a:t>
            </a:r>
          </a:p>
          <a:p>
            <a:r>
              <a:rPr lang="en-US" sz="1600" dirty="0"/>
              <a:t>Ability to create your own custom dashboards using empty dashboard shells</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00519" y="3857632"/>
            <a:ext cx="4553522" cy="24446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6639738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000" dirty="0">
                <a:solidFill>
                  <a:srgbClr val="C00000"/>
                </a:solidFill>
              </a:rPr>
              <a:t>Contracts WorkCenter</a:t>
            </a:r>
          </a:p>
        </p:txBody>
      </p:sp>
      <p:sp>
        <p:nvSpPr>
          <p:cNvPr id="3" name="Content Placeholder 2"/>
          <p:cNvSpPr>
            <a:spLocks noGrp="1"/>
          </p:cNvSpPr>
          <p:nvPr>
            <p:ph idx="1"/>
          </p:nvPr>
        </p:nvSpPr>
        <p:spPr/>
        <p:txBody>
          <a:bodyPr/>
          <a:lstStyle/>
          <a:p>
            <a:r>
              <a:rPr lang="en-US" sz="1400" dirty="0" smtClean="0"/>
              <a:t>Helps users to quickly identify and resolve key process exceptions so that contracts proceed unimpeded. Key components of the Contracts WorkCenter include:</a:t>
            </a:r>
          </a:p>
          <a:p>
            <a:r>
              <a:rPr lang="en-US" sz="1400" dirty="0"/>
              <a:t>The </a:t>
            </a:r>
            <a:r>
              <a:rPr lang="en-US" sz="1400" b="1" dirty="0"/>
              <a:t>Dashboard</a:t>
            </a:r>
            <a:r>
              <a:rPr lang="en-US" sz="1400" dirty="0"/>
              <a:t> – a graphical display of real-time financial information related to the specific module. There is a default dashboard for each WorkCenter; you can modify the default display to suit your needs and preferences. </a:t>
            </a:r>
          </a:p>
          <a:p>
            <a:r>
              <a:rPr lang="en-US" sz="1400" dirty="0" smtClean="0"/>
              <a:t>The </a:t>
            </a:r>
            <a:r>
              <a:rPr lang="en-US" sz="1400" b="1" dirty="0"/>
              <a:t>My Work</a:t>
            </a:r>
            <a:r>
              <a:rPr lang="en-US" sz="1400" dirty="0"/>
              <a:t> section – lists of current things for you to take action on. These lists may be called Current Work or Alerts. For example, perhaps you have journals that are ready for processing, or worksheets to be posted. </a:t>
            </a:r>
          </a:p>
          <a:p>
            <a:r>
              <a:rPr lang="en-US" sz="1400" dirty="0" smtClean="0"/>
              <a:t>The </a:t>
            </a:r>
            <a:r>
              <a:rPr lang="en-US" sz="1400" b="1" dirty="0"/>
              <a:t>Links</a:t>
            </a:r>
            <a:r>
              <a:rPr lang="en-US" sz="1400" dirty="0"/>
              <a:t> section – a collection of pre-built “favorites” that let you navigate quickly to the update/inquiry transactions you need for common tasks. For example, you have a link to the Create/Update Journals transaction and to the Copy Journals transaction in the General Ledger WorkCenter. </a:t>
            </a:r>
            <a:endParaRPr lang="en-US" sz="1400" dirty="0" smtClean="0"/>
          </a:p>
          <a:p>
            <a:r>
              <a:rPr lang="en-US" sz="1400" dirty="0" smtClean="0"/>
              <a:t>The </a:t>
            </a:r>
            <a:r>
              <a:rPr lang="en-US" sz="1400" b="1" dirty="0"/>
              <a:t>Reports/Queries</a:t>
            </a:r>
            <a:r>
              <a:rPr lang="en-US" sz="1400" dirty="0"/>
              <a:t> section – a separate tab that gives you access to relevant PeopleSoft-delivered reports and public queries, as well as to processes. For example, you can quickly run a journal entry print report</a:t>
            </a:r>
            <a:r>
              <a:rPr lang="en-US" sz="1400" dirty="0" smtClean="0"/>
              <a:t>.</a:t>
            </a:r>
          </a:p>
          <a:p>
            <a:pPr marL="0" indent="0">
              <a:buNone/>
            </a:pPr>
            <a:endParaRPr lang="en-US" sz="1400" b="1" u="sng" dirty="0" smtClean="0"/>
          </a:p>
          <a:p>
            <a:pPr marL="0" indent="0">
              <a:buNone/>
            </a:pPr>
            <a:r>
              <a:rPr lang="en-US" sz="1400" b="1" u="sng" dirty="0" smtClean="0"/>
              <a:t>DEMO</a:t>
            </a:r>
            <a:endParaRPr lang="en-US" sz="1400" b="1" u="sng" dirty="0" smtClean="0"/>
          </a:p>
          <a:p>
            <a:pPr marL="0" indent="0">
              <a:buNone/>
            </a:pPr>
            <a:endParaRPr lang="en-US" sz="1400" b="1" u="sng" dirty="0"/>
          </a:p>
        </p:txBody>
      </p:sp>
    </p:spTree>
    <p:extLst>
      <p:ext uri="{BB962C8B-B14F-4D97-AF65-F5344CB8AC3E}">
        <p14:creationId xmlns:p14="http://schemas.microsoft.com/office/powerpoint/2010/main" val="293598758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1800" dirty="0">
                <a:solidFill>
                  <a:srgbClr val="C00000"/>
                </a:solidFill>
              </a:rPr>
              <a:t>Visualize and Orchestrate Contract to Cash with Business Process Weaver</a:t>
            </a:r>
          </a:p>
        </p:txBody>
      </p:sp>
      <p:sp>
        <p:nvSpPr>
          <p:cNvPr id="3" name="Content Placeholder 2"/>
          <p:cNvSpPr>
            <a:spLocks noGrp="1"/>
          </p:cNvSpPr>
          <p:nvPr>
            <p:ph idx="1"/>
          </p:nvPr>
        </p:nvSpPr>
        <p:spPr/>
        <p:txBody>
          <a:bodyPr/>
          <a:lstStyle/>
          <a:p>
            <a:r>
              <a:rPr lang="en-US" sz="1400" dirty="0"/>
              <a:t>C</a:t>
            </a:r>
            <a:r>
              <a:rPr lang="en-US" sz="1400" dirty="0" smtClean="0"/>
              <a:t>omprehensive </a:t>
            </a:r>
            <a:r>
              <a:rPr lang="en-US" sz="1400" dirty="0"/>
              <a:t>contracts to cash business flow enabled by the </a:t>
            </a:r>
            <a:r>
              <a:rPr lang="en-US" sz="1400" dirty="0" smtClean="0"/>
              <a:t>Business Process Waiver. </a:t>
            </a:r>
          </a:p>
          <a:p>
            <a:r>
              <a:rPr lang="en-US" sz="1400" dirty="0" smtClean="0"/>
              <a:t>With </a:t>
            </a:r>
            <a:r>
              <a:rPr lang="en-US" sz="1400" dirty="0"/>
              <a:t>this configured process, a </a:t>
            </a:r>
            <a:r>
              <a:rPr lang="en-US" sz="1400" dirty="0" smtClean="0"/>
              <a:t>billing specialist, </a:t>
            </a:r>
            <a:r>
              <a:rPr lang="en-US" sz="1400" dirty="0"/>
              <a:t>for example, will be able to initiate the entire process starting from the Contracts - Billing Interface and ending with final posting steps in Billing, Receivables, General Ledger, and Project Costing. </a:t>
            </a:r>
            <a:endParaRPr lang="en-US" sz="1400" dirty="0" smtClean="0"/>
          </a:p>
          <a:p>
            <a:r>
              <a:rPr lang="en-US" sz="1400" dirty="0" smtClean="0"/>
              <a:t>Billing Specialists </a:t>
            </a:r>
            <a:r>
              <a:rPr lang="en-US" sz="1400" dirty="0"/>
              <a:t>will be able to run the Contracts to Billing Interface Process via Business Process Weaver, which automatically initiates all of the necessary downstream processes.</a:t>
            </a:r>
            <a:endParaRPr lang="en-US" sz="1400" dirty="0"/>
          </a:p>
        </p:txBody>
      </p:sp>
      <p:pic>
        <p:nvPicPr>
          <p:cNvPr id="1126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51" y="2590803"/>
            <a:ext cx="8536781" cy="3857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0454251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1"/>
            <a:r>
              <a:rPr lang="en-US" sz="2000" kern="1200" dirty="0">
                <a:solidFill>
                  <a:srgbClr val="C00000"/>
                </a:solidFill>
                <a:latin typeface="Arial" pitchFamily="34" charset="0"/>
                <a:ea typeface="+mj-ea"/>
                <a:cs typeface="Arial" pitchFamily="34" charset="0"/>
              </a:rPr>
              <a:t>Business Processes – Deltas </a:t>
            </a:r>
            <a:r>
              <a:rPr lang="en-US" sz="2000" kern="1200" dirty="0">
                <a:solidFill>
                  <a:srgbClr val="C00000"/>
                </a:solidFill>
                <a:latin typeface="Arial" pitchFamily="34" charset="0"/>
                <a:ea typeface="+mj-ea"/>
                <a:cs typeface="Arial" pitchFamily="34" charset="0"/>
              </a:rPr>
              <a:t>9.1 </a:t>
            </a:r>
            <a:r>
              <a:rPr lang="en-US" sz="2000" kern="1200" dirty="0">
                <a:solidFill>
                  <a:srgbClr val="C00000"/>
                </a:solidFill>
                <a:latin typeface="Arial" pitchFamily="34" charset="0"/>
                <a:ea typeface="+mj-ea"/>
                <a:cs typeface="Arial" pitchFamily="34" charset="0"/>
              </a:rPr>
              <a:t>vs </a:t>
            </a:r>
            <a:r>
              <a:rPr lang="en-US" sz="2000" kern="1200" dirty="0">
                <a:solidFill>
                  <a:srgbClr val="C00000"/>
                </a:solidFill>
                <a:latin typeface="Arial" pitchFamily="34" charset="0"/>
                <a:ea typeface="+mj-ea"/>
                <a:cs typeface="Arial" pitchFamily="34" charset="0"/>
              </a:rPr>
              <a:t>9.2</a:t>
            </a:r>
            <a:r>
              <a:rPr lang="en-US" sz="2000" kern="1200" dirty="0">
                <a:solidFill>
                  <a:srgbClr val="C00000"/>
                </a:solidFill>
                <a:latin typeface="Arial" pitchFamily="34" charset="0"/>
                <a:ea typeface="+mj-ea"/>
                <a:cs typeface="Arial" pitchFamily="34" charset="0"/>
              </a:rPr>
              <a:t/>
            </a:r>
            <a:br>
              <a:rPr lang="en-US" sz="2000" kern="1200" dirty="0">
                <a:solidFill>
                  <a:srgbClr val="C00000"/>
                </a:solidFill>
                <a:latin typeface="Arial" pitchFamily="34" charset="0"/>
                <a:ea typeface="+mj-ea"/>
                <a:cs typeface="Arial" pitchFamily="34" charset="0"/>
              </a:rPr>
            </a:br>
            <a:r>
              <a:rPr lang="en-US" sz="1600" dirty="0"/>
              <a:t>Supplemental </a:t>
            </a:r>
            <a:r>
              <a:rPr lang="en-US" sz="1600" dirty="0" smtClean="0"/>
              <a:t>Data</a:t>
            </a:r>
            <a:endParaRPr lang="en-US" sz="2400" b="0" dirty="0"/>
          </a:p>
        </p:txBody>
      </p:sp>
      <p:sp>
        <p:nvSpPr>
          <p:cNvPr id="3" name="Content Placeholder 2"/>
          <p:cNvSpPr>
            <a:spLocks noGrp="1"/>
          </p:cNvSpPr>
          <p:nvPr>
            <p:ph sz="half" idx="1"/>
          </p:nvPr>
        </p:nvSpPr>
        <p:spPr>
          <a:xfrm>
            <a:off x="230188" y="1151468"/>
            <a:ext cx="8686800" cy="5140150"/>
          </a:xfrm>
        </p:spPr>
        <p:txBody>
          <a:bodyPr/>
          <a:lstStyle/>
          <a:p>
            <a:pPr lvl="1"/>
            <a:r>
              <a:rPr lang="en-US" dirty="0" smtClean="0"/>
              <a:t>Ability </a:t>
            </a:r>
            <a:r>
              <a:rPr lang="en-US" dirty="0"/>
              <a:t>to configure new fields with custom labels and sections on the Contract General pages for tracking key contract information to meet reporting and compliance requirements</a:t>
            </a:r>
          </a:p>
          <a:p>
            <a:pPr lvl="1"/>
            <a:r>
              <a:rPr lang="en-US" dirty="0" smtClean="0"/>
              <a:t>Ability </a:t>
            </a:r>
            <a:r>
              <a:rPr lang="en-US" dirty="0"/>
              <a:t>to add Contract Attributes </a:t>
            </a:r>
            <a:r>
              <a:rPr lang="en-US" dirty="0" smtClean="0"/>
              <a:t>without any additional customization effort. </a:t>
            </a:r>
          </a:p>
          <a:p>
            <a:pPr lvl="1"/>
            <a:r>
              <a:rPr lang="en-US" dirty="0" smtClean="0"/>
              <a:t>Provides </a:t>
            </a:r>
            <a:r>
              <a:rPr lang="en-US" dirty="0"/>
              <a:t>a way to define additional contract data at the header and line </a:t>
            </a:r>
            <a:r>
              <a:rPr lang="en-US" dirty="0" smtClean="0"/>
              <a:t>level</a:t>
            </a:r>
          </a:p>
          <a:p>
            <a:endParaRPr lang="en-US" dirty="0"/>
          </a:p>
        </p:txBody>
      </p:sp>
    </p:spTree>
    <p:extLst>
      <p:ext uri="{BB962C8B-B14F-4D97-AF65-F5344CB8AC3E}">
        <p14:creationId xmlns:p14="http://schemas.microsoft.com/office/powerpoint/2010/main" val="302684782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000" dirty="0">
                <a:solidFill>
                  <a:srgbClr val="C00000"/>
                </a:solidFill>
              </a:rPr>
              <a:t>Data Migration Workbench</a:t>
            </a:r>
            <a:endParaRPr lang="en-US" sz="2000" dirty="0">
              <a:solidFill>
                <a:srgbClr val="C00000"/>
              </a:solidFill>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0025" y="1314450"/>
            <a:ext cx="8743950" cy="4229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0231232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000" dirty="0">
                <a:solidFill>
                  <a:srgbClr val="C00000"/>
                </a:solidFill>
              </a:rPr>
              <a:t>Data Migration Workbench for Contracts data</a:t>
            </a:r>
            <a:endParaRPr lang="en-US" sz="2000" dirty="0">
              <a:solidFill>
                <a:srgbClr val="C00000"/>
              </a:solidFill>
            </a:endParaRPr>
          </a:p>
        </p:txBody>
      </p:sp>
      <p:sp>
        <p:nvSpPr>
          <p:cNvPr id="3" name="Content Placeholder 2"/>
          <p:cNvSpPr>
            <a:spLocks noGrp="1"/>
          </p:cNvSpPr>
          <p:nvPr>
            <p:ph idx="1"/>
          </p:nvPr>
        </p:nvSpPr>
        <p:spPr/>
        <p:txBody>
          <a:bodyPr/>
          <a:lstStyle/>
          <a:p>
            <a:r>
              <a:rPr lang="en-US" dirty="0" smtClean="0"/>
              <a:t>Compare</a:t>
            </a:r>
            <a:r>
              <a:rPr lang="en-US" dirty="0"/>
              <a:t>, validate, and copy application configuration data between databases </a:t>
            </a:r>
            <a:endParaRPr lang="en-US" dirty="0" smtClean="0"/>
          </a:p>
          <a:p>
            <a:pPr lvl="1"/>
            <a:r>
              <a:rPr lang="en-US" dirty="0" smtClean="0"/>
              <a:t>Application </a:t>
            </a:r>
            <a:r>
              <a:rPr lang="en-US" dirty="0"/>
              <a:t>Data Sets (ADS) </a:t>
            </a:r>
            <a:endParaRPr lang="en-US" dirty="0" smtClean="0"/>
          </a:p>
          <a:p>
            <a:r>
              <a:rPr lang="en-US" dirty="0" smtClean="0"/>
              <a:t>Alternative </a:t>
            </a:r>
            <a:r>
              <a:rPr lang="en-US" dirty="0"/>
              <a:t>to Data Mover scripts </a:t>
            </a:r>
            <a:endParaRPr lang="en-US" dirty="0" smtClean="0"/>
          </a:p>
          <a:p>
            <a:pPr lvl="1"/>
            <a:r>
              <a:rPr lang="en-US" dirty="0" smtClean="0"/>
              <a:t>Greater </a:t>
            </a:r>
            <a:r>
              <a:rPr lang="en-US" dirty="0"/>
              <a:t>visibility and control of managed changes </a:t>
            </a:r>
            <a:endParaRPr lang="en-US" dirty="0" smtClean="0"/>
          </a:p>
          <a:p>
            <a:pPr lvl="1"/>
            <a:r>
              <a:rPr lang="en-US" dirty="0" smtClean="0"/>
              <a:t>PeopleSoft </a:t>
            </a:r>
            <a:r>
              <a:rPr lang="en-US" dirty="0"/>
              <a:t>Pure Internet Architecture (PIA) </a:t>
            </a:r>
            <a:endParaRPr lang="en-US" dirty="0" smtClean="0"/>
          </a:p>
          <a:p>
            <a:pPr lvl="2"/>
            <a:r>
              <a:rPr lang="en-US" dirty="0" smtClean="0"/>
              <a:t>Similar </a:t>
            </a:r>
            <a:r>
              <a:rPr lang="en-US" dirty="0"/>
              <a:t>to copy and compare process of managed objects </a:t>
            </a:r>
            <a:endParaRPr lang="en-US" dirty="0" smtClean="0"/>
          </a:p>
          <a:p>
            <a:r>
              <a:rPr lang="en-US" dirty="0" smtClean="0"/>
              <a:t>New </a:t>
            </a:r>
            <a:r>
              <a:rPr lang="en-US" dirty="0"/>
              <a:t>functionality for applications: </a:t>
            </a:r>
            <a:endParaRPr lang="en-US" dirty="0" smtClean="0"/>
          </a:p>
          <a:p>
            <a:pPr lvl="1"/>
            <a:r>
              <a:rPr lang="en-US" dirty="0" smtClean="0"/>
              <a:t>Allocations </a:t>
            </a:r>
          </a:p>
          <a:p>
            <a:pPr lvl="1"/>
            <a:r>
              <a:rPr lang="en-US" dirty="0" smtClean="0"/>
              <a:t>WorkCenters </a:t>
            </a:r>
          </a:p>
          <a:p>
            <a:pPr lvl="1"/>
            <a:r>
              <a:rPr lang="en-US" dirty="0" smtClean="0"/>
              <a:t>Accounting </a:t>
            </a:r>
            <a:r>
              <a:rPr lang="en-US" dirty="0"/>
              <a:t>Rules</a:t>
            </a:r>
          </a:p>
        </p:txBody>
      </p:sp>
    </p:spTree>
    <p:extLst>
      <p:ext uri="{BB962C8B-B14F-4D97-AF65-F5344CB8AC3E}">
        <p14:creationId xmlns:p14="http://schemas.microsoft.com/office/powerpoint/2010/main" val="373728012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000" dirty="0">
                <a:solidFill>
                  <a:srgbClr val="C00000"/>
                </a:solidFill>
              </a:rPr>
              <a:t>Contracts – Accounting Rules</a:t>
            </a:r>
            <a:endParaRPr lang="en-US" sz="2000" dirty="0">
              <a:solidFill>
                <a:srgbClr val="C00000"/>
              </a:solidFill>
            </a:endParaRPr>
          </a:p>
        </p:txBody>
      </p:sp>
      <p:sp>
        <p:nvSpPr>
          <p:cNvPr id="3" name="Content Placeholder 2"/>
          <p:cNvSpPr>
            <a:spLocks noGrp="1"/>
          </p:cNvSpPr>
          <p:nvPr>
            <p:ph idx="1"/>
          </p:nvPr>
        </p:nvSpPr>
        <p:spPr/>
        <p:txBody>
          <a:bodyPr/>
          <a:lstStyle/>
          <a:p>
            <a:r>
              <a:rPr lang="en-US" dirty="0"/>
              <a:t>Accounting Rules are used to generate billing and revenue accounting entries. You can create and test Accounting Rules in a test databases, and use ADS definitions to move them to other databases or to the production database when finalized.</a:t>
            </a: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52700" y="2366963"/>
            <a:ext cx="5200650" cy="4143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0922431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000" dirty="0">
                <a:solidFill>
                  <a:srgbClr val="C00000"/>
                </a:solidFill>
              </a:rPr>
              <a:t>Setting up Data Migration Workbench – Create Data Set</a:t>
            </a:r>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0037" y="1166816"/>
            <a:ext cx="4533900" cy="1993582"/>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0037" y="3246123"/>
            <a:ext cx="3620453" cy="30870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59054" y="4843945"/>
            <a:ext cx="2113598" cy="15601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95913" y="1166816"/>
            <a:ext cx="3620453" cy="27403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82836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171"/>
                                        </p:tgtEl>
                                        <p:attrNameLst>
                                          <p:attrName>style.visibility</p:attrName>
                                        </p:attrNameLst>
                                      </p:cBhvr>
                                      <p:to>
                                        <p:strVal val="visible"/>
                                      </p:to>
                                    </p:set>
                                    <p:animEffect transition="in" filter="fade">
                                      <p:cBhvr>
                                        <p:cTn id="7" dur="500"/>
                                        <p:tgtEl>
                                          <p:spTgt spid="717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172"/>
                                        </p:tgtEl>
                                        <p:attrNameLst>
                                          <p:attrName>style.visibility</p:attrName>
                                        </p:attrNameLst>
                                      </p:cBhvr>
                                      <p:to>
                                        <p:strVal val="visible"/>
                                      </p:to>
                                    </p:set>
                                    <p:animEffect transition="in" filter="fade">
                                      <p:cBhvr>
                                        <p:cTn id="12" dur="500"/>
                                        <p:tgtEl>
                                          <p:spTgt spid="717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173"/>
                                        </p:tgtEl>
                                        <p:attrNameLst>
                                          <p:attrName>style.visibility</p:attrName>
                                        </p:attrNameLst>
                                      </p:cBhvr>
                                      <p:to>
                                        <p:strVal val="visible"/>
                                      </p:to>
                                    </p:set>
                                    <p:animEffect transition="in" filter="fade">
                                      <p:cBhvr>
                                        <p:cTn id="17" dur="500"/>
                                        <p:tgtEl>
                                          <p:spTgt spid="71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000" dirty="0">
                <a:solidFill>
                  <a:srgbClr val="C00000"/>
                </a:solidFill>
              </a:rPr>
              <a:t>Customizations</a:t>
            </a:r>
          </a:p>
        </p:txBody>
      </p:sp>
      <p:graphicFrame>
        <p:nvGraphicFramePr>
          <p:cNvPr id="3" name="Table 2"/>
          <p:cNvGraphicFramePr>
            <a:graphicFrameLocks noGrp="1"/>
          </p:cNvGraphicFramePr>
          <p:nvPr>
            <p:extLst>
              <p:ext uri="{D42A27DB-BD31-4B8C-83A1-F6EECF244321}">
                <p14:modId xmlns:p14="http://schemas.microsoft.com/office/powerpoint/2010/main" val="1973598030"/>
              </p:ext>
            </p:extLst>
          </p:nvPr>
        </p:nvGraphicFramePr>
        <p:xfrm>
          <a:off x="230188" y="1150940"/>
          <a:ext cx="8732837" cy="5516880"/>
        </p:xfrm>
        <a:graphic>
          <a:graphicData uri="http://schemas.openxmlformats.org/drawingml/2006/table">
            <a:tbl>
              <a:tblPr firstRow="1" bandRow="1">
                <a:tableStyleId>{8EC20E35-A176-4012-BC5E-935CFFF8708E}</a:tableStyleId>
              </a:tblPr>
              <a:tblGrid>
                <a:gridCol w="2008187"/>
                <a:gridCol w="5295900"/>
                <a:gridCol w="1428750"/>
              </a:tblGrid>
              <a:tr h="177373">
                <a:tc>
                  <a:txBody>
                    <a:bodyPr/>
                    <a:lstStyle/>
                    <a:p>
                      <a:pPr algn="l" fontAlgn="b"/>
                      <a:r>
                        <a:rPr lang="en-US" sz="1400" b="0" i="0" u="none" strike="noStrike" dirty="0" smtClean="0">
                          <a:solidFill>
                            <a:schemeClr val="bg1"/>
                          </a:solidFill>
                          <a:effectLst/>
                          <a:latin typeface="Calibri"/>
                        </a:rPr>
                        <a:t>Customizations</a:t>
                      </a:r>
                      <a:endParaRPr lang="en-US" sz="1400" b="0" i="0" u="none" strike="noStrike" dirty="0">
                        <a:solidFill>
                          <a:schemeClr val="bg1"/>
                        </a:solidFill>
                        <a:effectLst/>
                        <a:latin typeface="Calibri"/>
                      </a:endParaRPr>
                    </a:p>
                  </a:txBody>
                  <a:tcPr marR="0" marT="0" marB="0" anchor="b"/>
                </a:tc>
                <a:tc>
                  <a:txBody>
                    <a:bodyPr/>
                    <a:lstStyle/>
                    <a:p>
                      <a:pPr algn="l" fontAlgn="b"/>
                      <a:r>
                        <a:rPr lang="en-US" sz="1400" b="0" i="0" u="none" strike="noStrike" dirty="0" smtClean="0">
                          <a:solidFill>
                            <a:schemeClr val="bg1"/>
                          </a:solidFill>
                          <a:effectLst/>
                          <a:latin typeface="Calibri"/>
                        </a:rPr>
                        <a:t>Description</a:t>
                      </a:r>
                      <a:endParaRPr lang="en-US" sz="1400" b="0" i="0" u="none" strike="noStrike" dirty="0">
                        <a:solidFill>
                          <a:schemeClr val="bg1"/>
                        </a:solidFill>
                        <a:effectLst/>
                        <a:latin typeface="Calibri"/>
                      </a:endParaRPr>
                    </a:p>
                  </a:txBody>
                  <a:tcPr marR="0" marT="0" marB="0" anchor="ctr"/>
                </a:tc>
                <a:tc>
                  <a:txBody>
                    <a:bodyPr/>
                    <a:lstStyle/>
                    <a:p>
                      <a:pPr algn="ctr" fontAlgn="b"/>
                      <a:r>
                        <a:rPr lang="en-US" sz="1400" b="0" i="0" u="none" strike="noStrike" dirty="0" smtClean="0">
                          <a:solidFill>
                            <a:schemeClr val="bg1"/>
                          </a:solidFill>
                          <a:effectLst/>
                          <a:latin typeface="Calibri"/>
                        </a:rPr>
                        <a:t>Carry forward</a:t>
                      </a:r>
                      <a:endParaRPr lang="en-US" sz="1400" b="0" i="0" u="none" strike="noStrike" dirty="0">
                        <a:solidFill>
                          <a:schemeClr val="bg1"/>
                        </a:solidFill>
                        <a:effectLst/>
                        <a:latin typeface="Calibri"/>
                      </a:endParaRPr>
                    </a:p>
                  </a:txBody>
                  <a:tcPr marL="0" marR="0" marT="0" marB="0" anchor="ctr"/>
                </a:tc>
              </a:tr>
              <a:tr h="557456">
                <a:tc>
                  <a:txBody>
                    <a:bodyPr/>
                    <a:lstStyle/>
                    <a:p>
                      <a:pPr marL="0" marR="0" indent="0" algn="l" defTabSz="914400" rtl="0" eaLnBrk="1" fontAlgn="b" latinLnBrk="0" hangingPunct="1">
                        <a:lnSpc>
                          <a:spcPct val="100000"/>
                        </a:lnSpc>
                        <a:spcBef>
                          <a:spcPts val="0"/>
                        </a:spcBef>
                        <a:spcAft>
                          <a:spcPts val="0"/>
                        </a:spcAft>
                        <a:buClrTx/>
                        <a:buSzTx/>
                        <a:buFontTx/>
                        <a:buNone/>
                        <a:tabLst/>
                        <a:defRPr/>
                      </a:pPr>
                      <a:r>
                        <a:rPr lang="en-US" sz="1000" b="0" i="0" u="none" strike="noStrike" dirty="0" smtClean="0">
                          <a:solidFill>
                            <a:schemeClr val="tx1">
                              <a:lumMod val="50000"/>
                            </a:schemeClr>
                          </a:solidFill>
                          <a:effectLst/>
                          <a:latin typeface="+mn-lt"/>
                        </a:rPr>
                        <a:t>Contract Workflow</a:t>
                      </a:r>
                      <a:endParaRPr lang="en-US" sz="1000" b="0" i="0" u="none" strike="noStrike" dirty="0" smtClean="0">
                        <a:solidFill>
                          <a:schemeClr val="tx1">
                            <a:lumMod val="50000"/>
                          </a:schemeClr>
                        </a:solidFill>
                        <a:effectLst/>
                        <a:latin typeface="+mn-lt"/>
                      </a:endParaRPr>
                    </a:p>
                  </a:txBody>
                  <a:tcPr marR="0" marT="0" marB="0" anchor="ctr"/>
                </a:tc>
                <a:tc>
                  <a:txBody>
                    <a:bodyPr/>
                    <a:lstStyle/>
                    <a:p>
                      <a:pPr algn="l" fontAlgn="b"/>
                      <a:r>
                        <a:rPr lang="en-US" sz="1000" kern="1200" dirty="0" smtClean="0">
                          <a:solidFill>
                            <a:schemeClr val="tx1">
                              <a:lumMod val="50000"/>
                            </a:schemeClr>
                          </a:solidFill>
                          <a:effectLst/>
                          <a:latin typeface="+mn-lt"/>
                          <a:ea typeface="+mn-ea"/>
                          <a:cs typeface="+mn-cs"/>
                        </a:rPr>
                        <a:t>Workflow functionality will allow contracts to go through two steps - fulfillment review and finance review during Contract creation,</a:t>
                      </a:r>
                      <a:r>
                        <a:rPr lang="en-US" sz="1000" kern="1200" baseline="0" dirty="0" smtClean="0">
                          <a:solidFill>
                            <a:schemeClr val="tx1">
                              <a:lumMod val="50000"/>
                            </a:schemeClr>
                          </a:solidFill>
                          <a:effectLst/>
                          <a:latin typeface="+mn-lt"/>
                          <a:ea typeface="+mn-ea"/>
                          <a:cs typeface="+mn-cs"/>
                        </a:rPr>
                        <a:t> amendment and Renewal process</a:t>
                      </a:r>
                      <a:endParaRPr lang="en-US" sz="1000" b="0" i="0" u="none" strike="noStrike" dirty="0">
                        <a:solidFill>
                          <a:schemeClr val="tx1">
                            <a:lumMod val="50000"/>
                          </a:schemeClr>
                        </a:solidFill>
                        <a:effectLst/>
                        <a:latin typeface="+mn-lt"/>
                      </a:endParaRPr>
                    </a:p>
                  </a:txBody>
                  <a:tcPr marR="0" marT="182880" marB="182880" anchor="ctr"/>
                </a:tc>
                <a:tc>
                  <a:txBody>
                    <a:bodyPr/>
                    <a:lstStyle/>
                    <a:p>
                      <a:pPr algn="ctr" fontAlgn="b"/>
                      <a:r>
                        <a:rPr lang="en-US" sz="1000" b="0" i="0" u="none" strike="noStrike" dirty="0" smtClean="0">
                          <a:solidFill>
                            <a:schemeClr val="tx1">
                              <a:lumMod val="50000"/>
                            </a:schemeClr>
                          </a:solidFill>
                          <a:effectLst/>
                          <a:latin typeface="+mn-lt"/>
                        </a:rPr>
                        <a:t>Retrofit</a:t>
                      </a:r>
                      <a:endParaRPr lang="en-US" sz="1000" b="0" i="0" u="none" strike="noStrike" dirty="0">
                        <a:solidFill>
                          <a:schemeClr val="tx1">
                            <a:lumMod val="50000"/>
                          </a:schemeClr>
                        </a:solidFill>
                        <a:effectLst/>
                        <a:latin typeface="+mn-lt"/>
                      </a:endParaRPr>
                    </a:p>
                  </a:txBody>
                  <a:tcPr marL="0" marR="0" marT="0" marB="0" anchor="ctr"/>
                </a:tc>
              </a:tr>
              <a:tr h="403540">
                <a:tc>
                  <a:txBody>
                    <a:bodyPr/>
                    <a:lstStyle/>
                    <a:p>
                      <a:pPr marL="0" marR="0" indent="0" algn="l" defTabSz="914400" rtl="0" eaLnBrk="1" fontAlgn="b" latinLnBrk="0" hangingPunct="1">
                        <a:lnSpc>
                          <a:spcPct val="100000"/>
                        </a:lnSpc>
                        <a:spcBef>
                          <a:spcPts val="0"/>
                        </a:spcBef>
                        <a:spcAft>
                          <a:spcPts val="0"/>
                        </a:spcAft>
                        <a:buClrTx/>
                        <a:buSzTx/>
                        <a:buFontTx/>
                        <a:buNone/>
                        <a:tabLst/>
                        <a:defRPr/>
                      </a:pPr>
                      <a:r>
                        <a:rPr lang="en-US" sz="1000" b="0" i="0" u="none" strike="noStrike" dirty="0" smtClean="0">
                          <a:solidFill>
                            <a:schemeClr val="tx1">
                              <a:lumMod val="50000"/>
                            </a:schemeClr>
                          </a:solidFill>
                          <a:effectLst/>
                          <a:latin typeface="+mn-lt"/>
                        </a:rPr>
                        <a:t>Contract Page Customizations</a:t>
                      </a:r>
                      <a:endParaRPr lang="en-US" sz="1000" b="0" i="0" u="none" strike="noStrike" dirty="0" smtClean="0">
                        <a:solidFill>
                          <a:schemeClr val="tx1">
                            <a:lumMod val="50000"/>
                          </a:schemeClr>
                        </a:solidFill>
                        <a:effectLst/>
                        <a:latin typeface="+mn-lt"/>
                      </a:endParaRPr>
                    </a:p>
                  </a:txBody>
                  <a:tcPr marR="0" marT="0" marB="0" anchor="ctr"/>
                </a:tc>
                <a:tc>
                  <a:txBody>
                    <a:bodyPr/>
                    <a:lstStyle/>
                    <a:p>
                      <a:pPr algn="l" fontAlgn="b"/>
                      <a:r>
                        <a:rPr lang="en-US" sz="1000" b="0" i="0" u="none" strike="noStrike" dirty="0" smtClean="0">
                          <a:solidFill>
                            <a:schemeClr val="tx1">
                              <a:lumMod val="50000"/>
                            </a:schemeClr>
                          </a:solidFill>
                          <a:effectLst/>
                          <a:latin typeface="+mn-lt"/>
                        </a:rPr>
                        <a:t>Contract Additional Header and line level fields added for reporting purpose</a:t>
                      </a:r>
                    </a:p>
                    <a:p>
                      <a:pPr algn="l" fontAlgn="b"/>
                      <a:r>
                        <a:rPr lang="en-US" sz="1000" b="0" i="0" u="none" strike="noStrike" dirty="0" smtClean="0">
                          <a:solidFill>
                            <a:schemeClr val="tx1">
                              <a:lumMod val="50000"/>
                            </a:schemeClr>
                          </a:solidFill>
                          <a:effectLst/>
                          <a:latin typeface="+mn-lt"/>
                        </a:rPr>
                        <a:t>Hold Reason</a:t>
                      </a:r>
                      <a:r>
                        <a:rPr lang="en-US" sz="1000" b="0" i="0" u="none" strike="noStrike" baseline="0" dirty="0" smtClean="0">
                          <a:solidFill>
                            <a:schemeClr val="tx1">
                              <a:lumMod val="50000"/>
                            </a:schemeClr>
                          </a:solidFill>
                          <a:effectLst/>
                          <a:latin typeface="+mn-lt"/>
                        </a:rPr>
                        <a:t> Code in Bill Plan and Revenue Plan</a:t>
                      </a:r>
                      <a:endParaRPr lang="en-US" sz="1000" b="0" i="0" u="none" strike="noStrike" dirty="0">
                        <a:solidFill>
                          <a:schemeClr val="tx1">
                            <a:lumMod val="50000"/>
                          </a:schemeClr>
                        </a:solidFill>
                        <a:effectLst/>
                        <a:latin typeface="+mn-lt"/>
                      </a:endParaRPr>
                    </a:p>
                  </a:txBody>
                  <a:tcPr marR="0" marT="182880" marB="182880" anchor="ctr"/>
                </a:tc>
                <a:tc>
                  <a:txBody>
                    <a:bodyPr/>
                    <a:lstStyle/>
                    <a:p>
                      <a:pPr algn="ctr" fontAlgn="b"/>
                      <a:r>
                        <a:rPr lang="en-US" sz="1000" b="0" i="0" u="none" strike="noStrike" dirty="0" smtClean="0">
                          <a:solidFill>
                            <a:schemeClr val="tx1">
                              <a:lumMod val="50000"/>
                            </a:schemeClr>
                          </a:solidFill>
                          <a:effectLst/>
                          <a:latin typeface="+mn-lt"/>
                        </a:rPr>
                        <a:t>Retrofit/Eliminate using Supplemental</a:t>
                      </a:r>
                      <a:r>
                        <a:rPr lang="en-US" sz="1000" b="0" i="0" u="none" strike="noStrike" baseline="0" dirty="0" smtClean="0">
                          <a:solidFill>
                            <a:schemeClr val="tx1">
                              <a:lumMod val="50000"/>
                            </a:schemeClr>
                          </a:solidFill>
                          <a:effectLst/>
                          <a:latin typeface="+mn-lt"/>
                        </a:rPr>
                        <a:t> data</a:t>
                      </a:r>
                      <a:r>
                        <a:rPr lang="en-US" sz="1000" b="0" i="0" u="none" strike="noStrike" dirty="0" smtClean="0">
                          <a:solidFill>
                            <a:schemeClr val="tx1">
                              <a:lumMod val="50000"/>
                            </a:schemeClr>
                          </a:solidFill>
                          <a:effectLst/>
                          <a:latin typeface="+mn-lt"/>
                        </a:rPr>
                        <a:t>?</a:t>
                      </a:r>
                      <a:endParaRPr lang="en-US" sz="1000" b="0" i="0" u="none" strike="noStrike" dirty="0">
                        <a:solidFill>
                          <a:schemeClr val="tx1">
                            <a:lumMod val="50000"/>
                          </a:schemeClr>
                        </a:solidFill>
                        <a:effectLst/>
                        <a:latin typeface="+mn-lt"/>
                      </a:endParaRPr>
                    </a:p>
                  </a:txBody>
                  <a:tcPr marL="0" marR="0" marT="0" marB="0" anchor="ctr"/>
                </a:tc>
              </a:tr>
              <a:tr h="0">
                <a:tc>
                  <a:txBody>
                    <a:bodyPr/>
                    <a:lstStyle/>
                    <a:p>
                      <a:pPr marL="0" marR="0" indent="0" algn="l" defTabSz="914400" rtl="0" eaLnBrk="1" fontAlgn="b" latinLnBrk="0" hangingPunct="1">
                        <a:lnSpc>
                          <a:spcPct val="100000"/>
                        </a:lnSpc>
                        <a:spcBef>
                          <a:spcPts val="0"/>
                        </a:spcBef>
                        <a:spcAft>
                          <a:spcPts val="0"/>
                        </a:spcAft>
                        <a:buClrTx/>
                        <a:buSzTx/>
                        <a:buFontTx/>
                        <a:buNone/>
                        <a:tabLst/>
                        <a:defRPr/>
                      </a:pPr>
                      <a:r>
                        <a:rPr lang="en-US" sz="1000" b="0" i="0" u="none" strike="noStrike" dirty="0" smtClean="0">
                          <a:solidFill>
                            <a:schemeClr val="tx1">
                              <a:lumMod val="50000"/>
                            </a:schemeClr>
                          </a:solidFill>
                          <a:effectLst/>
                          <a:latin typeface="+mn-lt"/>
                        </a:rPr>
                        <a:t>Contract Hold on Credit Check</a:t>
                      </a:r>
                      <a:endParaRPr lang="en-US" sz="1000" b="0" i="0" u="none" strike="noStrike" dirty="0" smtClean="0">
                        <a:solidFill>
                          <a:schemeClr val="tx1">
                            <a:lumMod val="50000"/>
                          </a:schemeClr>
                        </a:solidFill>
                        <a:effectLst/>
                        <a:latin typeface="+mn-lt"/>
                      </a:endParaRPr>
                    </a:p>
                  </a:txBody>
                  <a:tcPr marR="0" marT="0" marB="0" anchor="ctr"/>
                </a:tc>
                <a:tc>
                  <a:txBody>
                    <a:bodyPr/>
                    <a:lstStyle/>
                    <a:p>
                      <a:pPr algn="l" fontAlgn="b"/>
                      <a:r>
                        <a:rPr lang="en-US" sz="1000" kern="1200" dirty="0" smtClean="0">
                          <a:solidFill>
                            <a:schemeClr val="tx1">
                              <a:lumMod val="50000"/>
                            </a:schemeClr>
                          </a:solidFill>
                          <a:effectLst/>
                          <a:latin typeface="+mn-lt"/>
                          <a:ea typeface="+mn-ea"/>
                          <a:cs typeface="+mn-cs"/>
                        </a:rPr>
                        <a:t>Bill plan and Revenue plan on hold when the customer outstanding is overdue</a:t>
                      </a:r>
                      <a:endParaRPr lang="en-US" sz="1000" b="0" i="0" u="none" strike="noStrike" dirty="0">
                        <a:solidFill>
                          <a:schemeClr val="tx1">
                            <a:lumMod val="50000"/>
                          </a:schemeClr>
                        </a:solidFill>
                        <a:effectLst/>
                        <a:latin typeface="+mn-lt"/>
                      </a:endParaRPr>
                    </a:p>
                  </a:txBody>
                  <a:tcPr marR="0" marT="182880" marB="182880" anchor="ctr"/>
                </a:tc>
                <a:tc>
                  <a:txBody>
                    <a:bodyPr/>
                    <a:lstStyle/>
                    <a:p>
                      <a:pPr algn="ctr" fontAlgn="b"/>
                      <a:r>
                        <a:rPr lang="en-US" sz="1000" b="0" i="0" u="none" strike="noStrike" dirty="0" smtClean="0">
                          <a:solidFill>
                            <a:schemeClr val="tx1">
                              <a:lumMod val="50000"/>
                            </a:schemeClr>
                          </a:solidFill>
                          <a:effectLst/>
                          <a:latin typeface="+mn-lt"/>
                        </a:rPr>
                        <a:t>Retrofit</a:t>
                      </a:r>
                      <a:endParaRPr lang="en-US" sz="1000" b="0" i="0" u="none" strike="noStrike" dirty="0">
                        <a:solidFill>
                          <a:schemeClr val="tx1">
                            <a:lumMod val="50000"/>
                          </a:schemeClr>
                        </a:solidFill>
                        <a:effectLst/>
                        <a:latin typeface="+mn-lt"/>
                      </a:endParaRPr>
                    </a:p>
                  </a:txBody>
                  <a:tcPr marL="0" marR="0" marT="0" marB="0" anchor="ctr"/>
                </a:tc>
              </a:tr>
              <a:tr h="430762">
                <a:tc>
                  <a:txBody>
                    <a:bodyPr/>
                    <a:lstStyle/>
                    <a:p>
                      <a:pPr marL="0" marR="0" indent="0" algn="l" defTabSz="914400" rtl="0" eaLnBrk="1" fontAlgn="b" latinLnBrk="0" hangingPunct="1">
                        <a:lnSpc>
                          <a:spcPct val="100000"/>
                        </a:lnSpc>
                        <a:spcBef>
                          <a:spcPts val="0"/>
                        </a:spcBef>
                        <a:spcAft>
                          <a:spcPts val="0"/>
                        </a:spcAft>
                        <a:buClrTx/>
                        <a:buSzTx/>
                        <a:buFontTx/>
                        <a:buNone/>
                        <a:tabLst/>
                        <a:defRPr/>
                      </a:pPr>
                      <a:r>
                        <a:rPr lang="en-US" sz="1000" b="0" i="0" u="none" strike="noStrike" dirty="0" smtClean="0">
                          <a:solidFill>
                            <a:schemeClr val="tx1">
                              <a:lumMod val="50000"/>
                            </a:schemeClr>
                          </a:solidFill>
                          <a:effectLst/>
                          <a:latin typeface="+mn-lt"/>
                        </a:rPr>
                        <a:t>Revenue and Billing Amount allocation to contract line</a:t>
                      </a:r>
                      <a:endParaRPr lang="en-US" sz="1000" b="0" i="0" u="none" strike="noStrike" dirty="0" smtClean="0">
                        <a:solidFill>
                          <a:schemeClr val="tx1">
                            <a:lumMod val="50000"/>
                          </a:schemeClr>
                        </a:solidFill>
                        <a:effectLst/>
                        <a:latin typeface="+mn-lt"/>
                      </a:endParaRPr>
                    </a:p>
                  </a:txBody>
                  <a:tcPr marR="0" marT="0" marB="0" anchor="ctr"/>
                </a:tc>
                <a:tc>
                  <a:txBody>
                    <a:bodyPr/>
                    <a:lstStyle/>
                    <a:p>
                      <a:pPr algn="l" fontAlgn="b"/>
                      <a:r>
                        <a:rPr lang="en-US" sz="1000" b="0" i="0" u="none" strike="noStrike" dirty="0" smtClean="0">
                          <a:solidFill>
                            <a:schemeClr val="tx1">
                              <a:lumMod val="50000"/>
                            </a:schemeClr>
                          </a:solidFill>
                          <a:effectLst/>
                          <a:latin typeface="+mn-lt"/>
                        </a:rPr>
                        <a:t>Capture Billing Product ID, Billing Product Description,</a:t>
                      </a:r>
                      <a:r>
                        <a:rPr lang="en-US" sz="1000" b="0" i="0" u="none" strike="noStrike" baseline="0" dirty="0" smtClean="0">
                          <a:solidFill>
                            <a:schemeClr val="tx1">
                              <a:lumMod val="50000"/>
                            </a:schemeClr>
                          </a:solidFill>
                          <a:effectLst/>
                          <a:latin typeface="+mn-lt"/>
                        </a:rPr>
                        <a:t> </a:t>
                      </a:r>
                      <a:r>
                        <a:rPr lang="en-US" sz="1000" b="0" i="0" u="none" strike="noStrike" dirty="0" smtClean="0">
                          <a:solidFill>
                            <a:schemeClr val="tx1">
                              <a:lumMod val="50000"/>
                            </a:schemeClr>
                          </a:solidFill>
                          <a:effectLst/>
                          <a:latin typeface="+mn-lt"/>
                        </a:rPr>
                        <a:t>Billing Product Group Key field</a:t>
                      </a:r>
                      <a:r>
                        <a:rPr lang="en-US" sz="1000" b="0" i="0" u="none" strike="noStrike" baseline="0" dirty="0" smtClean="0">
                          <a:solidFill>
                            <a:schemeClr val="tx1">
                              <a:lumMod val="50000"/>
                            </a:schemeClr>
                          </a:solidFill>
                          <a:effectLst/>
                          <a:latin typeface="+mn-lt"/>
                        </a:rPr>
                        <a:t> </a:t>
                      </a:r>
                      <a:r>
                        <a:rPr lang="en-US" sz="1000" b="0" i="0" u="none" strike="noStrike" dirty="0" smtClean="0">
                          <a:solidFill>
                            <a:schemeClr val="tx1">
                              <a:lumMod val="50000"/>
                            </a:schemeClr>
                          </a:solidFill>
                          <a:effectLst/>
                          <a:latin typeface="+mn-lt"/>
                        </a:rPr>
                        <a:t>in the Contract Line, </a:t>
                      </a:r>
                    </a:p>
                    <a:p>
                      <a:pPr algn="l" fontAlgn="b"/>
                      <a:r>
                        <a:rPr lang="en-US" sz="1000" b="0" i="0" u="none" strike="noStrike" dirty="0" smtClean="0">
                          <a:solidFill>
                            <a:schemeClr val="tx1">
                              <a:lumMod val="50000"/>
                            </a:schemeClr>
                          </a:solidFill>
                          <a:effectLst/>
                          <a:latin typeface="+mn-lt"/>
                        </a:rPr>
                        <a:t>Capture Revenue Product ID</a:t>
                      </a:r>
                      <a:r>
                        <a:rPr lang="en-US" sz="1000" b="0" i="0" u="none" strike="noStrike" baseline="0" dirty="0" smtClean="0">
                          <a:solidFill>
                            <a:schemeClr val="tx1">
                              <a:lumMod val="50000"/>
                            </a:schemeClr>
                          </a:solidFill>
                          <a:effectLst/>
                          <a:latin typeface="+mn-lt"/>
                        </a:rPr>
                        <a:t> information in the Accounting Distribution</a:t>
                      </a:r>
                      <a:endParaRPr lang="en-US" sz="1000" b="0" i="0" u="none" strike="noStrike" dirty="0">
                        <a:solidFill>
                          <a:schemeClr val="tx1">
                            <a:lumMod val="50000"/>
                          </a:schemeClr>
                        </a:solidFill>
                        <a:effectLst/>
                        <a:latin typeface="+mn-lt"/>
                      </a:endParaRPr>
                    </a:p>
                  </a:txBody>
                  <a:tcPr marR="0" marT="182880" marB="182880" anchor="ctr"/>
                </a:tc>
                <a:tc>
                  <a:txBody>
                    <a:bodyPr/>
                    <a:lstStyle/>
                    <a:p>
                      <a:pPr algn="ctr" fontAlgn="b"/>
                      <a:r>
                        <a:rPr lang="en-US" sz="1000" b="1" i="0" u="none" strike="noStrike" dirty="0" smtClean="0">
                          <a:solidFill>
                            <a:schemeClr val="tx1">
                              <a:lumMod val="50000"/>
                            </a:schemeClr>
                          </a:solidFill>
                          <a:effectLst/>
                          <a:latin typeface="+mn-lt"/>
                        </a:rPr>
                        <a:t>Eliminate</a:t>
                      </a:r>
                    </a:p>
                    <a:p>
                      <a:pPr algn="l" fontAlgn="b"/>
                      <a:r>
                        <a:rPr lang="en-US" sz="1000" b="0" i="0" u="none" strike="noStrike" kern="1200" dirty="0" smtClean="0">
                          <a:solidFill>
                            <a:schemeClr val="tx1">
                              <a:lumMod val="50000"/>
                            </a:schemeClr>
                          </a:solidFill>
                          <a:effectLst/>
                          <a:latin typeface="+mn-lt"/>
                          <a:ea typeface="+mn-ea"/>
                          <a:cs typeface="+mn-cs"/>
                        </a:rPr>
                        <a:t>Separate Pricing for Billing and Revenue in 9.2</a:t>
                      </a:r>
                      <a:endParaRPr lang="en-US" sz="1000" b="0" i="0" u="none" strike="noStrike" kern="1200" dirty="0">
                        <a:solidFill>
                          <a:schemeClr val="tx1">
                            <a:lumMod val="50000"/>
                          </a:schemeClr>
                        </a:solidFill>
                        <a:effectLst/>
                        <a:latin typeface="+mn-lt"/>
                        <a:ea typeface="+mn-ea"/>
                        <a:cs typeface="+mn-cs"/>
                      </a:endParaRPr>
                    </a:p>
                  </a:txBody>
                  <a:tcPr marL="0" marR="0" marT="0" marB="0" anchor="ctr"/>
                </a:tc>
              </a:tr>
              <a:tr h="430762">
                <a:tc>
                  <a:txBody>
                    <a:bodyPr/>
                    <a:lstStyle/>
                    <a:p>
                      <a:pPr marL="0" marR="0" indent="0" algn="l" defTabSz="914400" rtl="0" eaLnBrk="1" fontAlgn="b" latinLnBrk="0" hangingPunct="1">
                        <a:lnSpc>
                          <a:spcPct val="100000"/>
                        </a:lnSpc>
                        <a:spcBef>
                          <a:spcPts val="0"/>
                        </a:spcBef>
                        <a:spcAft>
                          <a:spcPts val="0"/>
                        </a:spcAft>
                        <a:buClrTx/>
                        <a:buSzTx/>
                        <a:buFontTx/>
                        <a:buNone/>
                        <a:tabLst/>
                        <a:defRPr/>
                      </a:pPr>
                      <a:r>
                        <a:rPr lang="en-US" sz="1000" b="0" i="0" u="none" strike="noStrike" dirty="0" smtClean="0">
                          <a:solidFill>
                            <a:schemeClr val="tx1">
                              <a:lumMod val="50000"/>
                            </a:schemeClr>
                          </a:solidFill>
                          <a:effectLst/>
                          <a:latin typeface="+mn-lt"/>
                        </a:rPr>
                        <a:t>Contract Revenue Forecast by Customer</a:t>
                      </a:r>
                      <a:endParaRPr lang="en-US" sz="1000" b="0" i="0" u="none" strike="noStrike" dirty="0" smtClean="0">
                        <a:solidFill>
                          <a:schemeClr val="tx1">
                            <a:lumMod val="50000"/>
                          </a:schemeClr>
                        </a:solidFill>
                        <a:effectLst/>
                        <a:latin typeface="+mn-lt"/>
                      </a:endParaRPr>
                    </a:p>
                  </a:txBody>
                  <a:tcPr marR="0" marT="0" marB="0" anchor="ctr"/>
                </a:tc>
                <a:tc>
                  <a:txBody>
                    <a:bodyPr/>
                    <a:lstStyle/>
                    <a:p>
                      <a:pPr marL="0" algn="l" defTabSz="914400" rtl="0" eaLnBrk="1" fontAlgn="b" latinLnBrk="0" hangingPunct="1"/>
                      <a:r>
                        <a:rPr lang="en-US" sz="1000" b="0" i="0" u="none" strike="noStrike" kern="1200" dirty="0" smtClean="0">
                          <a:solidFill>
                            <a:schemeClr val="tx1">
                              <a:lumMod val="50000"/>
                            </a:schemeClr>
                          </a:solidFill>
                          <a:effectLst/>
                          <a:latin typeface="+mn-lt"/>
                          <a:ea typeface="+mn-ea"/>
                          <a:cs typeface="+mn-cs"/>
                        </a:rPr>
                        <a:t>Ability to forecast services revenue by Customer</a:t>
                      </a:r>
                      <a:endParaRPr lang="en-US" sz="1000" b="0" i="0" u="none" strike="noStrike" kern="1200" dirty="0">
                        <a:solidFill>
                          <a:schemeClr val="tx1">
                            <a:lumMod val="50000"/>
                          </a:schemeClr>
                        </a:solidFill>
                        <a:effectLst/>
                        <a:latin typeface="+mn-lt"/>
                        <a:ea typeface="+mn-ea"/>
                        <a:cs typeface="+mn-cs"/>
                      </a:endParaRPr>
                    </a:p>
                  </a:txBody>
                  <a:tcPr marR="0" marT="182880" marB="18288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en-US" sz="1000" b="0" i="0" u="none" strike="noStrike" dirty="0" smtClean="0">
                          <a:solidFill>
                            <a:schemeClr val="tx1">
                              <a:lumMod val="50000"/>
                            </a:schemeClr>
                          </a:solidFill>
                          <a:effectLst/>
                          <a:latin typeface="+mn-lt"/>
                        </a:rPr>
                        <a:t>Retrofit/Eliminate?</a:t>
                      </a:r>
                    </a:p>
                  </a:txBody>
                  <a:tcPr marL="0" marR="0" marT="0" marB="0" anchor="ctr"/>
                </a:tc>
              </a:tr>
              <a:tr h="430762">
                <a:tc>
                  <a:txBody>
                    <a:bodyPr/>
                    <a:lstStyle/>
                    <a:p>
                      <a:pPr marL="0" marR="0" indent="0" algn="l" defTabSz="914400" rtl="0" eaLnBrk="1" fontAlgn="b" latinLnBrk="0" hangingPunct="1">
                        <a:lnSpc>
                          <a:spcPct val="100000"/>
                        </a:lnSpc>
                        <a:spcBef>
                          <a:spcPts val="0"/>
                        </a:spcBef>
                        <a:spcAft>
                          <a:spcPts val="0"/>
                        </a:spcAft>
                        <a:buClrTx/>
                        <a:buSzTx/>
                        <a:buFontTx/>
                        <a:buNone/>
                        <a:tabLst/>
                        <a:defRPr/>
                      </a:pPr>
                      <a:r>
                        <a:rPr lang="en-US" sz="1000" b="0" i="0" u="none" strike="noStrike" dirty="0" smtClean="0">
                          <a:solidFill>
                            <a:schemeClr val="tx1">
                              <a:lumMod val="50000"/>
                            </a:schemeClr>
                          </a:solidFill>
                          <a:effectLst/>
                          <a:latin typeface="+mn-lt"/>
                        </a:rPr>
                        <a:t>Contract Audit</a:t>
                      </a:r>
                      <a:endParaRPr lang="en-US" sz="1000" b="0" i="0" u="none" strike="noStrike" dirty="0" smtClean="0">
                        <a:solidFill>
                          <a:schemeClr val="tx1">
                            <a:lumMod val="50000"/>
                          </a:schemeClr>
                        </a:solidFill>
                        <a:effectLst/>
                        <a:latin typeface="+mn-lt"/>
                      </a:endParaRPr>
                    </a:p>
                  </a:txBody>
                  <a:tcPr marR="0" marT="0" marB="0" anchor="ctr"/>
                </a:tc>
                <a:tc>
                  <a:txBody>
                    <a:bodyPr/>
                    <a:lstStyle/>
                    <a:p>
                      <a:pPr algn="l" fontAlgn="b"/>
                      <a:r>
                        <a:rPr lang="en-US" sz="1000" b="0" i="0" u="none" strike="noStrike" dirty="0" smtClean="0">
                          <a:solidFill>
                            <a:schemeClr val="tx1">
                              <a:lumMod val="50000"/>
                            </a:schemeClr>
                          </a:solidFill>
                          <a:effectLst/>
                          <a:latin typeface="+mn-lt"/>
                        </a:rPr>
                        <a:t>Ability to audit the billing plan/schedule changes, update the user id and name of the user who updated revenue accounting distributions, audit the changes done to contract and project milestones, Maintain audit trail of who placed a bill plan on hold and who released it with date time stamp, audit the revenue transactions and maintain audit trail for SOX 404 reporting</a:t>
                      </a:r>
                      <a:endParaRPr lang="en-US" sz="1000" b="0" i="0" u="none" strike="noStrike" dirty="0">
                        <a:solidFill>
                          <a:schemeClr val="tx1">
                            <a:lumMod val="50000"/>
                          </a:schemeClr>
                        </a:solidFill>
                        <a:effectLst/>
                        <a:latin typeface="+mn-lt"/>
                      </a:endParaRPr>
                    </a:p>
                  </a:txBody>
                  <a:tcPr marR="0" marT="182880" marB="182880" anchor="ctr"/>
                </a:tc>
                <a:tc>
                  <a:txBody>
                    <a:bodyPr/>
                    <a:lstStyle/>
                    <a:p>
                      <a:pPr algn="ctr" fontAlgn="b"/>
                      <a:r>
                        <a:rPr lang="en-US" sz="1000" b="0" i="0" u="none" strike="noStrike" dirty="0" smtClean="0">
                          <a:solidFill>
                            <a:schemeClr val="tx1">
                              <a:lumMod val="50000"/>
                            </a:schemeClr>
                          </a:solidFill>
                          <a:effectLst/>
                          <a:latin typeface="+mn-lt"/>
                        </a:rPr>
                        <a:t>Retrofit</a:t>
                      </a:r>
                      <a:endParaRPr lang="en-US" sz="1000" b="0" i="0" u="none" strike="noStrike" dirty="0">
                        <a:solidFill>
                          <a:schemeClr val="tx1">
                            <a:lumMod val="50000"/>
                          </a:schemeClr>
                        </a:solidFill>
                        <a:effectLst/>
                        <a:latin typeface="+mn-lt"/>
                      </a:endParaRPr>
                    </a:p>
                  </a:txBody>
                  <a:tcPr marL="0" marR="0" marT="0" marB="0" anchor="ctr"/>
                </a:tc>
              </a:tr>
              <a:tr h="430762">
                <a:tc>
                  <a:txBody>
                    <a:bodyPr/>
                    <a:lstStyle/>
                    <a:p>
                      <a:pPr marL="0" marR="0" indent="0" algn="l" defTabSz="914400" rtl="0" eaLnBrk="1" fontAlgn="b" latinLnBrk="0" hangingPunct="1">
                        <a:lnSpc>
                          <a:spcPct val="100000"/>
                        </a:lnSpc>
                        <a:spcBef>
                          <a:spcPts val="0"/>
                        </a:spcBef>
                        <a:spcAft>
                          <a:spcPts val="0"/>
                        </a:spcAft>
                        <a:buClrTx/>
                        <a:buSzTx/>
                        <a:buFontTx/>
                        <a:buNone/>
                        <a:tabLst/>
                        <a:defRPr/>
                      </a:pPr>
                      <a:r>
                        <a:rPr lang="en-US" sz="1000" b="0" i="0" u="none" strike="noStrike" dirty="0" smtClean="0">
                          <a:solidFill>
                            <a:schemeClr val="tx1">
                              <a:lumMod val="50000"/>
                            </a:schemeClr>
                          </a:solidFill>
                          <a:effectLst/>
                          <a:latin typeface="+mn-lt"/>
                        </a:rPr>
                        <a:t>Sales Order</a:t>
                      </a:r>
                      <a:r>
                        <a:rPr lang="en-US" sz="1000" b="0" i="0" u="none" strike="noStrike" baseline="0" dirty="0" smtClean="0">
                          <a:solidFill>
                            <a:schemeClr val="tx1">
                              <a:lumMod val="50000"/>
                            </a:schemeClr>
                          </a:solidFill>
                          <a:effectLst/>
                          <a:latin typeface="+mn-lt"/>
                        </a:rPr>
                        <a:t> Creation</a:t>
                      </a:r>
                      <a:endParaRPr lang="en-US" sz="1000" b="0" i="0" u="none" strike="noStrike" dirty="0" smtClean="0">
                        <a:solidFill>
                          <a:schemeClr val="tx1">
                            <a:lumMod val="50000"/>
                          </a:schemeClr>
                        </a:solidFill>
                        <a:effectLst/>
                        <a:latin typeface="+mn-lt"/>
                      </a:endParaRPr>
                    </a:p>
                  </a:txBody>
                  <a:tcPr marR="0" marT="0" marB="0" anchor="ctr"/>
                </a:tc>
                <a:tc>
                  <a:txBody>
                    <a:bodyPr/>
                    <a:lstStyle/>
                    <a:p>
                      <a:pPr algn="l" fontAlgn="b"/>
                      <a:r>
                        <a:rPr lang="en-US" sz="1000" b="0" i="0" u="none" strike="noStrike" kern="1200" dirty="0" smtClean="0">
                          <a:solidFill>
                            <a:schemeClr val="tx1">
                              <a:lumMod val="50000"/>
                            </a:schemeClr>
                          </a:solidFill>
                          <a:effectLst/>
                          <a:latin typeface="+mn-lt"/>
                          <a:ea typeface="+mn-ea"/>
                          <a:cs typeface="+mn-cs"/>
                        </a:rPr>
                        <a:t>In Contract creation (or) amendment (or) renewal, PeopleSoft Contracts should have the ability to automatically create Sales Order in Order Management when the fulfillment reviewer reviews the contract and changes the contract status to financial review. The PO number/identifier should be passed on to Order Management while creating the sales order.</a:t>
                      </a:r>
                    </a:p>
                  </a:txBody>
                  <a:tcPr marR="0" marT="182880" marB="182880" anchor="ctr"/>
                </a:tc>
                <a:tc>
                  <a:txBody>
                    <a:bodyPr/>
                    <a:lstStyle/>
                    <a:p>
                      <a:pPr algn="ctr" fontAlgn="b"/>
                      <a:r>
                        <a:rPr lang="en-US" sz="1000" b="0" i="0" u="none" strike="noStrike" dirty="0" smtClean="0">
                          <a:solidFill>
                            <a:schemeClr val="tx1">
                              <a:lumMod val="50000"/>
                            </a:schemeClr>
                          </a:solidFill>
                          <a:effectLst/>
                          <a:latin typeface="+mn-lt"/>
                        </a:rPr>
                        <a:t>Retrofit/Eliminate?</a:t>
                      </a:r>
                      <a:endParaRPr lang="en-US" sz="1000" b="0" i="0" u="none" strike="noStrike" dirty="0">
                        <a:solidFill>
                          <a:schemeClr val="tx1">
                            <a:lumMod val="50000"/>
                          </a:schemeClr>
                        </a:solidFill>
                        <a:effectLst/>
                        <a:latin typeface="+mn-lt"/>
                      </a:endParaRPr>
                    </a:p>
                  </a:txBody>
                  <a:tcPr marL="0" marR="0" marT="0" marB="0" anchor="ctr"/>
                </a:tc>
              </a:tr>
            </a:tbl>
          </a:graphicData>
        </a:graphic>
      </p:graphicFrame>
    </p:spTree>
    <p:extLst>
      <p:ext uri="{BB962C8B-B14F-4D97-AF65-F5344CB8AC3E}">
        <p14:creationId xmlns:p14="http://schemas.microsoft.com/office/powerpoint/2010/main" val="1368603468"/>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000" dirty="0">
                <a:solidFill>
                  <a:srgbClr val="C00000"/>
                </a:solidFill>
              </a:rPr>
              <a:t>Customizations</a:t>
            </a:r>
          </a:p>
        </p:txBody>
      </p:sp>
      <p:graphicFrame>
        <p:nvGraphicFramePr>
          <p:cNvPr id="3" name="Table 2"/>
          <p:cNvGraphicFramePr>
            <a:graphicFrameLocks noGrp="1"/>
          </p:cNvGraphicFramePr>
          <p:nvPr>
            <p:extLst>
              <p:ext uri="{D42A27DB-BD31-4B8C-83A1-F6EECF244321}">
                <p14:modId xmlns:p14="http://schemas.microsoft.com/office/powerpoint/2010/main" val="3282090515"/>
              </p:ext>
            </p:extLst>
          </p:nvPr>
        </p:nvGraphicFramePr>
        <p:xfrm>
          <a:off x="230188" y="1150940"/>
          <a:ext cx="8361362" cy="4876800"/>
        </p:xfrm>
        <a:graphic>
          <a:graphicData uri="http://schemas.openxmlformats.org/drawingml/2006/table">
            <a:tbl>
              <a:tblPr firstRow="1" bandRow="1">
                <a:tableStyleId>{8EC20E35-A176-4012-BC5E-935CFFF8708E}</a:tableStyleId>
              </a:tblPr>
              <a:tblGrid>
                <a:gridCol w="2008187"/>
                <a:gridCol w="4813988"/>
                <a:gridCol w="1539187"/>
              </a:tblGrid>
              <a:tr h="177373">
                <a:tc>
                  <a:txBody>
                    <a:bodyPr/>
                    <a:lstStyle/>
                    <a:p>
                      <a:pPr algn="l" fontAlgn="b"/>
                      <a:r>
                        <a:rPr lang="en-US" sz="1400" b="0" i="0" u="none" strike="noStrike" dirty="0" smtClean="0">
                          <a:solidFill>
                            <a:schemeClr val="bg1"/>
                          </a:solidFill>
                          <a:effectLst/>
                          <a:latin typeface="Calibri"/>
                        </a:rPr>
                        <a:t>Customizations</a:t>
                      </a:r>
                      <a:endParaRPr lang="en-US" sz="1400" b="0" i="0" u="none" strike="noStrike" dirty="0">
                        <a:solidFill>
                          <a:schemeClr val="bg1"/>
                        </a:solidFill>
                        <a:effectLst/>
                        <a:latin typeface="Calibri"/>
                      </a:endParaRPr>
                    </a:p>
                  </a:txBody>
                  <a:tcPr marR="0" marT="0" marB="0" anchor="b"/>
                </a:tc>
                <a:tc>
                  <a:txBody>
                    <a:bodyPr/>
                    <a:lstStyle/>
                    <a:p>
                      <a:pPr algn="l" fontAlgn="b"/>
                      <a:r>
                        <a:rPr lang="en-US" sz="1400" b="0" i="0" u="none" strike="noStrike" dirty="0" smtClean="0">
                          <a:solidFill>
                            <a:schemeClr val="bg1"/>
                          </a:solidFill>
                          <a:effectLst/>
                          <a:latin typeface="Calibri"/>
                        </a:rPr>
                        <a:t>Description</a:t>
                      </a:r>
                      <a:endParaRPr lang="en-US" sz="1400" b="0" i="0" u="none" strike="noStrike" dirty="0">
                        <a:solidFill>
                          <a:schemeClr val="bg1"/>
                        </a:solidFill>
                        <a:effectLst/>
                        <a:latin typeface="Calibri"/>
                      </a:endParaRPr>
                    </a:p>
                  </a:txBody>
                  <a:tcPr marR="0" marT="0" marB="0" anchor="ctr"/>
                </a:tc>
                <a:tc>
                  <a:txBody>
                    <a:bodyPr/>
                    <a:lstStyle/>
                    <a:p>
                      <a:pPr algn="ctr" fontAlgn="b"/>
                      <a:r>
                        <a:rPr lang="en-US" sz="1400" b="0" i="0" u="none" strike="noStrike" dirty="0" smtClean="0">
                          <a:solidFill>
                            <a:schemeClr val="bg1"/>
                          </a:solidFill>
                          <a:effectLst/>
                          <a:latin typeface="Calibri"/>
                        </a:rPr>
                        <a:t>Carry forward</a:t>
                      </a:r>
                      <a:endParaRPr lang="en-US" sz="1400" b="0" i="0" u="none" strike="noStrike" dirty="0">
                        <a:solidFill>
                          <a:schemeClr val="bg1"/>
                        </a:solidFill>
                        <a:effectLst/>
                        <a:latin typeface="Calibri"/>
                      </a:endParaRPr>
                    </a:p>
                  </a:txBody>
                  <a:tcPr marL="0" marR="0" marT="0" marB="0" anchor="ctr"/>
                </a:tc>
              </a:tr>
              <a:tr h="557456">
                <a:tc>
                  <a:txBody>
                    <a:bodyPr/>
                    <a:lstStyle/>
                    <a:p>
                      <a:pPr marL="0" marR="0" indent="0" algn="l" defTabSz="914400" rtl="0" eaLnBrk="1" fontAlgn="b" latinLnBrk="0" hangingPunct="1">
                        <a:lnSpc>
                          <a:spcPct val="100000"/>
                        </a:lnSpc>
                        <a:spcBef>
                          <a:spcPts val="0"/>
                        </a:spcBef>
                        <a:spcAft>
                          <a:spcPts val="0"/>
                        </a:spcAft>
                        <a:buClrTx/>
                        <a:buSzTx/>
                        <a:buFontTx/>
                        <a:buNone/>
                        <a:tabLst/>
                        <a:defRPr/>
                      </a:pPr>
                      <a:r>
                        <a:rPr lang="en-US" sz="1000" b="0" i="0" u="none" strike="noStrike" dirty="0" smtClean="0">
                          <a:solidFill>
                            <a:schemeClr val="tx1">
                              <a:lumMod val="50000"/>
                            </a:schemeClr>
                          </a:solidFill>
                          <a:effectLst/>
                          <a:latin typeface="+mn-lt"/>
                        </a:rPr>
                        <a:t>GL</a:t>
                      </a:r>
                      <a:r>
                        <a:rPr lang="en-US" sz="1000" b="0" i="0" u="none" strike="noStrike" baseline="0" dirty="0" smtClean="0">
                          <a:solidFill>
                            <a:schemeClr val="tx1">
                              <a:lumMod val="50000"/>
                            </a:schemeClr>
                          </a:solidFill>
                          <a:effectLst/>
                          <a:latin typeface="+mn-lt"/>
                        </a:rPr>
                        <a:t> Distribution</a:t>
                      </a:r>
                      <a:endParaRPr lang="en-US" sz="1000" b="0" i="0" u="none" strike="noStrike" dirty="0" smtClean="0">
                        <a:solidFill>
                          <a:schemeClr val="tx1">
                            <a:lumMod val="50000"/>
                          </a:schemeClr>
                        </a:solidFill>
                        <a:effectLst/>
                        <a:latin typeface="+mn-lt"/>
                      </a:endParaRPr>
                    </a:p>
                  </a:txBody>
                  <a:tcPr marR="0" marT="0" marB="0" anchor="ctr"/>
                </a:tc>
                <a:tc>
                  <a:txBody>
                    <a:bodyPr/>
                    <a:lstStyle/>
                    <a:p>
                      <a:pPr lvl="0"/>
                      <a:r>
                        <a:rPr lang="en-US" sz="1000" kern="1200" dirty="0" smtClean="0">
                          <a:solidFill>
                            <a:schemeClr val="dk1"/>
                          </a:solidFill>
                          <a:effectLst/>
                          <a:latin typeface="+mn-lt"/>
                          <a:ea typeface="+mn-ea"/>
                          <a:cs typeface="+mn-cs"/>
                        </a:rPr>
                        <a:t>Distribution Setup</a:t>
                      </a:r>
                    </a:p>
                    <a:p>
                      <a:pPr marL="628650" lvl="1" indent="-171450">
                        <a:buFont typeface="Arial" panose="020B0604020202020204" pitchFamily="34" charset="0"/>
                        <a:buChar char="•"/>
                      </a:pPr>
                      <a:r>
                        <a:rPr lang="en-US" sz="1000" kern="1200" dirty="0" smtClean="0">
                          <a:solidFill>
                            <a:schemeClr val="dk1"/>
                          </a:solidFill>
                          <a:effectLst/>
                          <a:latin typeface="+mn-lt"/>
                          <a:ea typeface="+mn-ea"/>
                          <a:cs typeface="+mn-cs"/>
                        </a:rPr>
                        <a:t>Distribution Code setup with UAR and AR Distribution</a:t>
                      </a:r>
                    </a:p>
                    <a:p>
                      <a:pPr marL="628650" lvl="1" indent="-171450">
                        <a:buFont typeface="Arial" panose="020B0604020202020204" pitchFamily="34" charset="0"/>
                        <a:buChar char="•"/>
                      </a:pPr>
                      <a:r>
                        <a:rPr lang="en-US" sz="1000" kern="1200" dirty="0" smtClean="0">
                          <a:solidFill>
                            <a:schemeClr val="dk1"/>
                          </a:solidFill>
                          <a:effectLst/>
                          <a:latin typeface="+mn-lt"/>
                          <a:ea typeface="+mn-ea"/>
                          <a:cs typeface="+mn-cs"/>
                        </a:rPr>
                        <a:t>Distribution code defaults for fixed price deals</a:t>
                      </a:r>
                    </a:p>
                    <a:p>
                      <a:pPr marL="628650" lvl="1" indent="-171450">
                        <a:buFont typeface="Arial" panose="020B0604020202020204" pitchFamily="34" charset="0"/>
                        <a:buChar char="•"/>
                      </a:pPr>
                      <a:r>
                        <a:rPr lang="en-US" sz="1000" kern="1200" dirty="0" smtClean="0">
                          <a:solidFill>
                            <a:schemeClr val="dk1"/>
                          </a:solidFill>
                          <a:effectLst/>
                          <a:latin typeface="+mn-lt"/>
                          <a:ea typeface="+mn-ea"/>
                          <a:cs typeface="+mn-cs"/>
                        </a:rPr>
                        <a:t>Distribution code defaults for rate based (transactions) deals</a:t>
                      </a:r>
                    </a:p>
                    <a:p>
                      <a:pPr lvl="0"/>
                      <a:r>
                        <a:rPr lang="en-US" sz="1000" kern="1200" dirty="0" smtClean="0">
                          <a:solidFill>
                            <a:schemeClr val="dk1"/>
                          </a:solidFill>
                          <a:effectLst/>
                          <a:latin typeface="+mn-lt"/>
                          <a:ea typeface="+mn-ea"/>
                          <a:cs typeface="+mn-cs"/>
                        </a:rPr>
                        <a:t>Invoice accounting</a:t>
                      </a:r>
                    </a:p>
                    <a:p>
                      <a:pPr marL="628650" lvl="1" indent="-171450">
                        <a:buFont typeface="Arial" panose="020B0604020202020204" pitchFamily="34" charset="0"/>
                        <a:buChar char="•"/>
                      </a:pPr>
                      <a:r>
                        <a:rPr lang="en-US" sz="1000" kern="1200" dirty="0" smtClean="0">
                          <a:solidFill>
                            <a:schemeClr val="dk1"/>
                          </a:solidFill>
                          <a:effectLst/>
                          <a:latin typeface="+mn-lt"/>
                          <a:ea typeface="+mn-ea"/>
                          <a:cs typeface="+mn-cs"/>
                        </a:rPr>
                        <a:t>Distribution code defaults for rate based (projects) deals</a:t>
                      </a:r>
                    </a:p>
                    <a:p>
                      <a:pPr marL="628650" lvl="1" indent="-171450">
                        <a:buFont typeface="Arial" panose="020B0604020202020204" pitchFamily="34" charset="0"/>
                        <a:buChar char="•"/>
                      </a:pPr>
                      <a:r>
                        <a:rPr lang="en-US" sz="1000" kern="1200" dirty="0" smtClean="0">
                          <a:solidFill>
                            <a:schemeClr val="dk1"/>
                          </a:solidFill>
                          <a:effectLst/>
                          <a:latin typeface="+mn-lt"/>
                          <a:ea typeface="+mn-ea"/>
                          <a:cs typeface="+mn-cs"/>
                        </a:rPr>
                        <a:t>Invoice accounting – UAR and AR </a:t>
                      </a:r>
                      <a:r>
                        <a:rPr lang="en-US" sz="1000" kern="1200" dirty="0" err="1" smtClean="0">
                          <a:solidFill>
                            <a:schemeClr val="dk1"/>
                          </a:solidFill>
                          <a:effectLst/>
                          <a:latin typeface="+mn-lt"/>
                          <a:ea typeface="+mn-ea"/>
                          <a:cs typeface="+mn-cs"/>
                        </a:rPr>
                        <a:t>ChartField</a:t>
                      </a:r>
                      <a:r>
                        <a:rPr lang="en-US" sz="1000" kern="1200" dirty="0" smtClean="0">
                          <a:solidFill>
                            <a:schemeClr val="dk1"/>
                          </a:solidFill>
                          <a:effectLst/>
                          <a:latin typeface="+mn-lt"/>
                          <a:ea typeface="+mn-ea"/>
                          <a:cs typeface="+mn-cs"/>
                        </a:rPr>
                        <a:t> updates</a:t>
                      </a:r>
                    </a:p>
                    <a:p>
                      <a:pPr lvl="0"/>
                      <a:r>
                        <a:rPr lang="en-US" sz="1000" kern="1200" dirty="0" smtClean="0">
                          <a:solidFill>
                            <a:schemeClr val="dk1"/>
                          </a:solidFill>
                          <a:effectLst/>
                          <a:latin typeface="+mn-lt"/>
                          <a:ea typeface="+mn-ea"/>
                          <a:cs typeface="+mn-cs"/>
                        </a:rPr>
                        <a:t>Sales tax accounting entry </a:t>
                      </a:r>
                    </a:p>
                    <a:p>
                      <a:pPr lvl="0"/>
                      <a:r>
                        <a:rPr lang="en-US" sz="1000" kern="1200" dirty="0" smtClean="0">
                          <a:solidFill>
                            <a:schemeClr val="dk1"/>
                          </a:solidFill>
                          <a:effectLst/>
                          <a:latin typeface="+mn-lt"/>
                          <a:ea typeface="+mn-ea"/>
                          <a:cs typeface="+mn-cs"/>
                        </a:rPr>
                        <a:t>Elimination accounting entries and Legal Entity and Inter/Intra Unit flags defaulting</a:t>
                      </a:r>
                    </a:p>
                    <a:p>
                      <a:pPr lvl="0"/>
                      <a:r>
                        <a:rPr lang="en-US" sz="1000" kern="1200" dirty="0" smtClean="0">
                          <a:solidFill>
                            <a:schemeClr val="dk1"/>
                          </a:solidFill>
                          <a:effectLst/>
                          <a:latin typeface="+mn-lt"/>
                          <a:ea typeface="+mn-ea"/>
                          <a:cs typeface="+mn-cs"/>
                        </a:rPr>
                        <a:t>Revenue accounting entries</a:t>
                      </a:r>
                    </a:p>
                    <a:p>
                      <a:pPr marL="628650" lvl="1" indent="-171450">
                        <a:buFont typeface="Arial" panose="020B0604020202020204" pitchFamily="34" charset="0"/>
                        <a:buChar char="•"/>
                      </a:pPr>
                      <a:r>
                        <a:rPr lang="en-US" sz="1000" kern="1200" dirty="0" smtClean="0">
                          <a:solidFill>
                            <a:schemeClr val="dk1"/>
                          </a:solidFill>
                          <a:effectLst/>
                          <a:latin typeface="+mn-lt"/>
                          <a:ea typeface="+mn-ea"/>
                          <a:cs typeface="+mn-cs"/>
                        </a:rPr>
                        <a:t>Project Costing revenue accounting entry </a:t>
                      </a:r>
                    </a:p>
                    <a:p>
                      <a:pPr marL="628650" lvl="1" indent="-171450">
                        <a:buFont typeface="Arial" panose="020B0604020202020204" pitchFamily="34" charset="0"/>
                        <a:buChar char="•"/>
                      </a:pPr>
                      <a:r>
                        <a:rPr lang="en-US" sz="1000" kern="1200" dirty="0" smtClean="0">
                          <a:solidFill>
                            <a:schemeClr val="dk1"/>
                          </a:solidFill>
                          <a:effectLst/>
                          <a:latin typeface="+mn-lt"/>
                          <a:ea typeface="+mn-ea"/>
                          <a:cs typeface="+mn-cs"/>
                        </a:rPr>
                        <a:t>TBP accounting revenue entry</a:t>
                      </a:r>
                    </a:p>
                    <a:p>
                      <a:pPr lvl="0"/>
                      <a:r>
                        <a:rPr lang="en-US" sz="1000" kern="1200" dirty="0" smtClean="0">
                          <a:solidFill>
                            <a:schemeClr val="dk1"/>
                          </a:solidFill>
                          <a:effectLst/>
                          <a:latin typeface="+mn-lt"/>
                          <a:ea typeface="+mn-ea"/>
                          <a:cs typeface="+mn-cs"/>
                        </a:rPr>
                        <a:t>AR accounting</a:t>
                      </a:r>
                    </a:p>
                    <a:p>
                      <a:pPr marL="628650" lvl="1" indent="-171450">
                        <a:buFont typeface="Arial" panose="020B0604020202020204" pitchFamily="34" charset="0"/>
                        <a:buChar char="•"/>
                      </a:pPr>
                      <a:r>
                        <a:rPr lang="en-US" sz="1000" kern="1200" dirty="0" smtClean="0">
                          <a:solidFill>
                            <a:schemeClr val="dk1"/>
                          </a:solidFill>
                          <a:effectLst/>
                          <a:latin typeface="+mn-lt"/>
                          <a:ea typeface="+mn-ea"/>
                          <a:cs typeface="+mn-cs"/>
                        </a:rPr>
                        <a:t>Bad Debts and Write off accounting</a:t>
                      </a:r>
                      <a:endParaRPr lang="en-US" sz="1000" b="0" i="0" u="none" strike="noStrike" dirty="0">
                        <a:solidFill>
                          <a:schemeClr val="tx1">
                            <a:lumMod val="50000"/>
                          </a:schemeClr>
                        </a:solidFill>
                        <a:effectLst/>
                        <a:latin typeface="+mn-lt"/>
                      </a:endParaRPr>
                    </a:p>
                  </a:txBody>
                  <a:tcPr marR="0" marT="182880" marB="182880" anchor="ctr"/>
                </a:tc>
                <a:tc>
                  <a:txBody>
                    <a:bodyPr/>
                    <a:lstStyle/>
                    <a:p>
                      <a:pPr algn="ctr" fontAlgn="b"/>
                      <a:r>
                        <a:rPr lang="en-US" sz="1000" b="0" i="0" u="none" strike="noStrike" dirty="0" smtClean="0">
                          <a:solidFill>
                            <a:schemeClr val="tx1">
                              <a:lumMod val="50000"/>
                            </a:schemeClr>
                          </a:solidFill>
                          <a:effectLst/>
                          <a:latin typeface="+mn-lt"/>
                        </a:rPr>
                        <a:t>Retrofit</a:t>
                      </a:r>
                      <a:endParaRPr lang="en-US" sz="1000" b="0" i="0" u="none" strike="noStrike" dirty="0">
                        <a:solidFill>
                          <a:schemeClr val="tx1">
                            <a:lumMod val="50000"/>
                          </a:schemeClr>
                        </a:solidFill>
                        <a:effectLst/>
                        <a:latin typeface="+mn-lt"/>
                      </a:endParaRPr>
                    </a:p>
                  </a:txBody>
                  <a:tcPr marL="0" marR="0" marT="0" marB="0" anchor="ctr"/>
                </a:tc>
              </a:tr>
              <a:tr h="403540">
                <a:tc>
                  <a:txBody>
                    <a:bodyPr/>
                    <a:lstStyle/>
                    <a:p>
                      <a:pPr marL="0" marR="0" indent="0" algn="l" defTabSz="914400" rtl="0" eaLnBrk="1" fontAlgn="b" latinLnBrk="0" hangingPunct="1">
                        <a:lnSpc>
                          <a:spcPct val="100000"/>
                        </a:lnSpc>
                        <a:spcBef>
                          <a:spcPts val="0"/>
                        </a:spcBef>
                        <a:spcAft>
                          <a:spcPts val="0"/>
                        </a:spcAft>
                        <a:buClrTx/>
                        <a:buSzTx/>
                        <a:buFontTx/>
                        <a:buNone/>
                        <a:tabLst/>
                        <a:defRPr/>
                      </a:pPr>
                      <a:r>
                        <a:rPr lang="en-US" sz="1000" kern="1200" dirty="0" smtClean="0">
                          <a:solidFill>
                            <a:schemeClr val="dk1"/>
                          </a:solidFill>
                          <a:effectLst/>
                          <a:latin typeface="+mn-lt"/>
                          <a:ea typeface="+mn-ea"/>
                          <a:cs typeface="+mn-cs"/>
                        </a:rPr>
                        <a:t>Auto Renewal Functionality</a:t>
                      </a:r>
                      <a:endParaRPr lang="en-US" sz="1000" b="0" i="0" u="none" strike="noStrike" dirty="0" smtClean="0">
                        <a:solidFill>
                          <a:schemeClr val="tx1">
                            <a:lumMod val="50000"/>
                          </a:schemeClr>
                        </a:solidFill>
                        <a:effectLst/>
                        <a:latin typeface="+mn-lt"/>
                      </a:endParaRPr>
                    </a:p>
                  </a:txBody>
                  <a:tcPr marR="0" marT="0" marB="0" anchor="ctr"/>
                </a:tc>
                <a:tc>
                  <a:txBody>
                    <a:bodyPr/>
                    <a:lstStyle/>
                    <a:p>
                      <a:pPr algn="l" fontAlgn="b"/>
                      <a:r>
                        <a:rPr lang="en-US" sz="1000" kern="1200" dirty="0" smtClean="0">
                          <a:solidFill>
                            <a:schemeClr val="dk1"/>
                          </a:solidFill>
                          <a:effectLst/>
                          <a:latin typeface="+mn-lt"/>
                          <a:ea typeface="+mn-ea"/>
                          <a:cs typeface="+mn-cs"/>
                        </a:rPr>
                        <a:t>Auto Renew functionality in PS is currently limited to Amount based products.  Need to move that functionality to rate based products.</a:t>
                      </a:r>
                      <a:endParaRPr lang="en-US" sz="1000" b="0" i="0" u="none" strike="noStrike" dirty="0">
                        <a:solidFill>
                          <a:schemeClr val="tx1">
                            <a:lumMod val="50000"/>
                          </a:schemeClr>
                        </a:solidFill>
                        <a:effectLst/>
                        <a:latin typeface="+mn-lt"/>
                      </a:endParaRPr>
                    </a:p>
                  </a:txBody>
                  <a:tcPr marR="0" marT="182880" marB="182880" anchor="ctr"/>
                </a:tc>
                <a:tc>
                  <a:txBody>
                    <a:bodyPr/>
                    <a:lstStyle/>
                    <a:p>
                      <a:pPr algn="ctr" fontAlgn="b"/>
                      <a:r>
                        <a:rPr lang="en-US" sz="1000" b="0" i="0" u="none" strike="noStrike" dirty="0" smtClean="0">
                          <a:solidFill>
                            <a:schemeClr val="tx1">
                              <a:lumMod val="50000"/>
                            </a:schemeClr>
                          </a:solidFill>
                          <a:effectLst/>
                          <a:latin typeface="+mn-lt"/>
                        </a:rPr>
                        <a:t>Retrofit</a:t>
                      </a:r>
                      <a:endParaRPr lang="en-US" sz="1000" b="0" i="0" u="none" strike="noStrike" dirty="0">
                        <a:solidFill>
                          <a:schemeClr val="tx1">
                            <a:lumMod val="50000"/>
                          </a:schemeClr>
                        </a:solidFill>
                        <a:effectLst/>
                        <a:latin typeface="+mn-lt"/>
                      </a:endParaRPr>
                    </a:p>
                  </a:txBody>
                  <a:tcPr marL="0" marR="0" marT="0" marB="0" anchor="ctr"/>
                </a:tc>
              </a:tr>
              <a:tr h="430762">
                <a:tc>
                  <a:txBody>
                    <a:bodyPr/>
                    <a:lstStyle/>
                    <a:p>
                      <a:pPr marL="0" marR="0" indent="0" algn="l" defTabSz="914400" rtl="0" eaLnBrk="1" fontAlgn="b" latinLnBrk="0" hangingPunct="1">
                        <a:lnSpc>
                          <a:spcPct val="100000"/>
                        </a:lnSpc>
                        <a:spcBef>
                          <a:spcPts val="0"/>
                        </a:spcBef>
                        <a:spcAft>
                          <a:spcPts val="0"/>
                        </a:spcAft>
                        <a:buClrTx/>
                        <a:buSzTx/>
                        <a:buFontTx/>
                        <a:buNone/>
                        <a:tabLst/>
                        <a:defRPr/>
                      </a:pPr>
                      <a:r>
                        <a:rPr lang="en-US" sz="1000" b="0" i="0" u="none" strike="noStrike" dirty="0" smtClean="0">
                          <a:solidFill>
                            <a:schemeClr val="tx1">
                              <a:lumMod val="50000"/>
                            </a:schemeClr>
                          </a:solidFill>
                          <a:effectLst/>
                          <a:latin typeface="+mn-lt"/>
                        </a:rPr>
                        <a:t>Contract Cancellation</a:t>
                      </a:r>
                      <a:endParaRPr lang="en-US" sz="1000" b="0" i="0" u="none" strike="noStrike" dirty="0" smtClean="0">
                        <a:solidFill>
                          <a:schemeClr val="tx1">
                            <a:lumMod val="50000"/>
                          </a:schemeClr>
                        </a:solidFill>
                        <a:effectLst/>
                        <a:latin typeface="+mn-lt"/>
                      </a:endParaRPr>
                    </a:p>
                  </a:txBody>
                  <a:tcPr marR="0" marT="0" marB="0" anchor="ctr"/>
                </a:tc>
                <a:tc>
                  <a:txBody>
                    <a:bodyPr/>
                    <a:lstStyle/>
                    <a:p>
                      <a:pPr algn="l" fontAlgn="b"/>
                      <a:r>
                        <a:rPr lang="en-US" sz="1000" kern="1200" dirty="0" smtClean="0">
                          <a:solidFill>
                            <a:schemeClr val="dk1"/>
                          </a:solidFill>
                          <a:effectLst/>
                          <a:latin typeface="+mn-lt"/>
                          <a:ea typeface="+mn-ea"/>
                          <a:cs typeface="+mn-cs"/>
                        </a:rPr>
                        <a:t>Ability for super user to cancel a contract mid-workflow if critical data is in error (e.g. Sold To Customer)</a:t>
                      </a:r>
                      <a:endParaRPr lang="en-US" sz="1000" b="0" i="0" u="none" strike="noStrike" dirty="0">
                        <a:solidFill>
                          <a:schemeClr val="tx1">
                            <a:lumMod val="50000"/>
                          </a:schemeClr>
                        </a:solidFill>
                        <a:effectLst/>
                        <a:latin typeface="+mn-lt"/>
                      </a:endParaRPr>
                    </a:p>
                  </a:txBody>
                  <a:tcPr marR="0" marT="182880" marB="182880" anchor="ctr"/>
                </a:tc>
                <a:tc>
                  <a:txBody>
                    <a:bodyPr/>
                    <a:lstStyle/>
                    <a:p>
                      <a:pPr algn="ctr" fontAlgn="b"/>
                      <a:r>
                        <a:rPr lang="en-US" sz="1000" b="0" i="0" u="none" strike="noStrike" dirty="0" smtClean="0">
                          <a:solidFill>
                            <a:schemeClr val="tx1">
                              <a:lumMod val="50000"/>
                            </a:schemeClr>
                          </a:solidFill>
                          <a:effectLst/>
                          <a:latin typeface="+mn-lt"/>
                        </a:rPr>
                        <a:t>Retrofit/Eliminate?</a:t>
                      </a:r>
                      <a:endParaRPr lang="en-US" sz="1000" b="0" i="0" u="none" strike="noStrike" dirty="0">
                        <a:solidFill>
                          <a:schemeClr val="tx1">
                            <a:lumMod val="50000"/>
                          </a:schemeClr>
                        </a:solidFill>
                        <a:effectLst/>
                        <a:latin typeface="+mn-lt"/>
                      </a:endParaRPr>
                    </a:p>
                  </a:txBody>
                  <a:tcPr marL="0" marR="0" marT="0" marB="0" anchor="ctr"/>
                </a:tc>
              </a:tr>
              <a:tr h="430762">
                <a:tc>
                  <a:txBody>
                    <a:bodyPr/>
                    <a:lstStyle/>
                    <a:p>
                      <a:pPr marL="0" marR="0" indent="0" algn="l" defTabSz="914400" rtl="0" eaLnBrk="1" fontAlgn="b" latinLnBrk="0" hangingPunct="1">
                        <a:lnSpc>
                          <a:spcPct val="100000"/>
                        </a:lnSpc>
                        <a:spcBef>
                          <a:spcPts val="0"/>
                        </a:spcBef>
                        <a:spcAft>
                          <a:spcPts val="0"/>
                        </a:spcAft>
                        <a:buClrTx/>
                        <a:buSzTx/>
                        <a:buFontTx/>
                        <a:buNone/>
                        <a:tabLst/>
                        <a:defRPr/>
                      </a:pPr>
                      <a:r>
                        <a:rPr lang="en-US" sz="1000" b="0" i="0" u="none" strike="noStrike" dirty="0" smtClean="0">
                          <a:solidFill>
                            <a:schemeClr val="tx1">
                              <a:lumMod val="50000"/>
                            </a:schemeClr>
                          </a:solidFill>
                          <a:effectLst/>
                          <a:latin typeface="+mn-lt"/>
                        </a:rPr>
                        <a:t>Contract PO Tracking</a:t>
                      </a:r>
                      <a:endParaRPr lang="en-US" sz="1000" b="0" i="0" u="none" strike="noStrike" dirty="0" smtClean="0">
                        <a:solidFill>
                          <a:schemeClr val="tx1">
                            <a:lumMod val="50000"/>
                          </a:schemeClr>
                        </a:solidFill>
                        <a:effectLst/>
                        <a:latin typeface="+mn-lt"/>
                      </a:endParaRPr>
                    </a:p>
                  </a:txBody>
                  <a:tcPr marR="0" marT="0" marB="0" anchor="ctr"/>
                </a:tc>
                <a:tc>
                  <a:txBody>
                    <a:bodyPr/>
                    <a:lstStyle/>
                    <a:p>
                      <a:pPr algn="l" fontAlgn="b"/>
                      <a:r>
                        <a:rPr lang="en-US" sz="1000" kern="1200" dirty="0" smtClean="0">
                          <a:solidFill>
                            <a:schemeClr val="dk1"/>
                          </a:solidFill>
                          <a:effectLst/>
                          <a:latin typeface="+mn-lt"/>
                          <a:ea typeface="+mn-ea"/>
                          <a:cs typeface="+mn-cs"/>
                        </a:rPr>
                        <a:t>Allow users to capture the limit of a purchase order and expiration dates. Further it will stop the billing and revenue activities if purchase order limit is stopped</a:t>
                      </a:r>
                    </a:p>
                    <a:p>
                      <a:pPr algn="l" fontAlgn="b"/>
                      <a:r>
                        <a:rPr lang="en-US" sz="1000" b="0" i="0" u="none" strike="noStrike" kern="1200" dirty="0" smtClean="0">
                          <a:solidFill>
                            <a:srgbClr val="FF0000"/>
                          </a:solidFill>
                          <a:effectLst/>
                          <a:latin typeface="+mn-lt"/>
                          <a:ea typeface="+mn-ea"/>
                          <a:cs typeface="+mn-cs"/>
                        </a:rPr>
                        <a:t>Not currently used in production</a:t>
                      </a:r>
                      <a:endParaRPr lang="en-US" sz="1000" b="0" i="0" u="none" strike="noStrike" dirty="0">
                        <a:solidFill>
                          <a:srgbClr val="FF0000"/>
                        </a:solidFill>
                        <a:effectLst/>
                        <a:latin typeface="+mn-lt"/>
                      </a:endParaRPr>
                    </a:p>
                  </a:txBody>
                  <a:tcPr marR="0" marT="182880" marB="182880" anchor="ctr"/>
                </a:tc>
                <a:tc>
                  <a:txBody>
                    <a:bodyPr/>
                    <a:lstStyle/>
                    <a:p>
                      <a:pPr algn="ctr" fontAlgn="b"/>
                      <a:r>
                        <a:rPr lang="en-US" sz="1000" b="0" i="0" u="none" strike="noStrike" dirty="0" smtClean="0">
                          <a:solidFill>
                            <a:schemeClr val="tx1">
                              <a:lumMod val="50000"/>
                            </a:schemeClr>
                          </a:solidFill>
                          <a:effectLst/>
                          <a:latin typeface="+mn-lt"/>
                        </a:rPr>
                        <a:t>Eliminate?</a:t>
                      </a:r>
                    </a:p>
                  </a:txBody>
                  <a:tcPr marL="0" marR="0" marT="0" marB="0" anchor="ctr"/>
                </a:tc>
              </a:tr>
            </a:tbl>
          </a:graphicData>
        </a:graphic>
      </p:graphicFrame>
    </p:spTree>
    <p:extLst>
      <p:ext uri="{BB962C8B-B14F-4D97-AF65-F5344CB8AC3E}">
        <p14:creationId xmlns:p14="http://schemas.microsoft.com/office/powerpoint/2010/main" val="104966177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 y="771525"/>
            <a:ext cx="9105900" cy="4057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9525" y="4848224"/>
            <a:ext cx="9105900" cy="561975"/>
          </a:xfrm>
          <a:prstGeom prst="rect">
            <a:avLst/>
          </a:prstGeom>
          <a:solidFill>
            <a:srgbClr val="C00000"/>
          </a:solidFill>
        </p:spPr>
        <p:txBody>
          <a:bodyPr wrap="none" lIns="0" tIns="0" rIns="0" bIns="0" rtlCol="0" anchor="ctr">
            <a:noAutofit/>
          </a:bodyPr>
          <a:lstStyle/>
          <a:p>
            <a:r>
              <a:rPr lang="en-US" sz="2000" b="1" dirty="0" smtClean="0">
                <a:solidFill>
                  <a:schemeClr val="bg1"/>
                </a:solidFill>
                <a:latin typeface="Arial" pitchFamily="34" charset="0"/>
                <a:cs typeface="Arial" pitchFamily="34" charset="0"/>
              </a:rPr>
              <a:t>	PeopleSoft 9.2 Global Enhancements</a:t>
            </a:r>
            <a:endParaRPr lang="en-US" sz="2000" b="1" dirty="0" smtClean="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1842572428"/>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000" dirty="0">
                <a:solidFill>
                  <a:srgbClr val="C00000"/>
                </a:solidFill>
              </a:rPr>
              <a:t>Customizations</a:t>
            </a:r>
          </a:p>
        </p:txBody>
      </p:sp>
      <p:graphicFrame>
        <p:nvGraphicFramePr>
          <p:cNvPr id="3" name="Table 2"/>
          <p:cNvGraphicFramePr>
            <a:graphicFrameLocks noGrp="1"/>
          </p:cNvGraphicFramePr>
          <p:nvPr>
            <p:extLst>
              <p:ext uri="{D42A27DB-BD31-4B8C-83A1-F6EECF244321}">
                <p14:modId xmlns:p14="http://schemas.microsoft.com/office/powerpoint/2010/main" val="4079071117"/>
              </p:ext>
            </p:extLst>
          </p:nvPr>
        </p:nvGraphicFramePr>
        <p:xfrm>
          <a:off x="230188" y="1150940"/>
          <a:ext cx="8361362" cy="5394960"/>
        </p:xfrm>
        <a:graphic>
          <a:graphicData uri="http://schemas.openxmlformats.org/drawingml/2006/table">
            <a:tbl>
              <a:tblPr firstRow="1" bandRow="1">
                <a:tableStyleId>{8EC20E35-A176-4012-BC5E-935CFFF8708E}</a:tableStyleId>
              </a:tblPr>
              <a:tblGrid>
                <a:gridCol w="2008187"/>
                <a:gridCol w="4813988"/>
                <a:gridCol w="1539187"/>
              </a:tblGrid>
              <a:tr h="177373">
                <a:tc>
                  <a:txBody>
                    <a:bodyPr/>
                    <a:lstStyle/>
                    <a:p>
                      <a:pPr algn="l" fontAlgn="b"/>
                      <a:r>
                        <a:rPr lang="en-US" sz="1400" b="0" i="0" u="none" strike="noStrike" dirty="0" smtClean="0">
                          <a:solidFill>
                            <a:schemeClr val="bg1"/>
                          </a:solidFill>
                          <a:effectLst/>
                          <a:latin typeface="Calibri"/>
                        </a:rPr>
                        <a:t>Customizations</a:t>
                      </a:r>
                      <a:endParaRPr lang="en-US" sz="1400" b="0" i="0" u="none" strike="noStrike" dirty="0">
                        <a:solidFill>
                          <a:schemeClr val="bg1"/>
                        </a:solidFill>
                        <a:effectLst/>
                        <a:latin typeface="Calibri"/>
                      </a:endParaRPr>
                    </a:p>
                  </a:txBody>
                  <a:tcPr marR="0" marT="0" marB="0" anchor="b"/>
                </a:tc>
                <a:tc>
                  <a:txBody>
                    <a:bodyPr/>
                    <a:lstStyle/>
                    <a:p>
                      <a:pPr algn="l" fontAlgn="b"/>
                      <a:r>
                        <a:rPr lang="en-US" sz="1400" b="0" i="0" u="none" strike="noStrike" dirty="0" smtClean="0">
                          <a:solidFill>
                            <a:schemeClr val="bg1"/>
                          </a:solidFill>
                          <a:effectLst/>
                          <a:latin typeface="Calibri"/>
                        </a:rPr>
                        <a:t>Description</a:t>
                      </a:r>
                      <a:endParaRPr lang="en-US" sz="1400" b="0" i="0" u="none" strike="noStrike" dirty="0">
                        <a:solidFill>
                          <a:schemeClr val="bg1"/>
                        </a:solidFill>
                        <a:effectLst/>
                        <a:latin typeface="Calibri"/>
                      </a:endParaRPr>
                    </a:p>
                  </a:txBody>
                  <a:tcPr marR="0" marT="0" marB="0" anchor="ctr"/>
                </a:tc>
                <a:tc>
                  <a:txBody>
                    <a:bodyPr/>
                    <a:lstStyle/>
                    <a:p>
                      <a:pPr algn="ctr" fontAlgn="b"/>
                      <a:r>
                        <a:rPr lang="en-US" sz="1400" b="0" i="0" u="none" strike="noStrike" dirty="0" smtClean="0">
                          <a:solidFill>
                            <a:schemeClr val="bg1"/>
                          </a:solidFill>
                          <a:effectLst/>
                          <a:latin typeface="Calibri"/>
                        </a:rPr>
                        <a:t>Carry forward</a:t>
                      </a:r>
                      <a:endParaRPr lang="en-US" sz="1400" b="0" i="0" u="none" strike="noStrike" dirty="0">
                        <a:solidFill>
                          <a:schemeClr val="bg1"/>
                        </a:solidFill>
                        <a:effectLst/>
                        <a:latin typeface="Calibri"/>
                      </a:endParaRPr>
                    </a:p>
                  </a:txBody>
                  <a:tcPr marL="0" marR="0" marT="0" marB="0" anchor="ctr"/>
                </a:tc>
              </a:tr>
              <a:tr h="430762">
                <a:tc>
                  <a:txBody>
                    <a:bodyPr/>
                    <a:lstStyle/>
                    <a:p>
                      <a:pPr marL="0" marR="0" indent="0" algn="l" defTabSz="914400" rtl="0" eaLnBrk="1" fontAlgn="b" latinLnBrk="0" hangingPunct="1">
                        <a:lnSpc>
                          <a:spcPct val="100000"/>
                        </a:lnSpc>
                        <a:spcBef>
                          <a:spcPts val="0"/>
                        </a:spcBef>
                        <a:spcAft>
                          <a:spcPts val="0"/>
                        </a:spcAft>
                        <a:buClrTx/>
                        <a:buSzTx/>
                        <a:buFontTx/>
                        <a:buNone/>
                        <a:tabLst/>
                        <a:defRPr/>
                      </a:pPr>
                      <a:r>
                        <a:rPr lang="en-US" sz="1000" b="0" i="0" u="none" strike="noStrike" dirty="0" smtClean="0">
                          <a:solidFill>
                            <a:schemeClr val="tx1">
                              <a:lumMod val="50000"/>
                            </a:schemeClr>
                          </a:solidFill>
                          <a:effectLst/>
                          <a:latin typeface="+mn-lt"/>
                        </a:rPr>
                        <a:t>TBP Pricing Rule</a:t>
                      </a:r>
                      <a:endParaRPr lang="en-US" sz="1000" b="0" i="0" u="none" strike="noStrike" dirty="0" smtClean="0">
                        <a:solidFill>
                          <a:schemeClr val="tx1">
                            <a:lumMod val="50000"/>
                          </a:schemeClr>
                        </a:solidFill>
                        <a:effectLst/>
                        <a:latin typeface="+mn-lt"/>
                      </a:endParaRPr>
                    </a:p>
                  </a:txBody>
                  <a:tcPr marR="0" marT="0" marB="0" anchor="ctr"/>
                </a:tc>
                <a:tc>
                  <a:txBody>
                    <a:bodyPr/>
                    <a:lstStyle/>
                    <a:p>
                      <a:pPr marL="0" algn="l" defTabSz="914400" rtl="0" eaLnBrk="1" fontAlgn="b" latinLnBrk="0" hangingPunct="1"/>
                      <a:r>
                        <a:rPr lang="en-US" sz="1000" kern="1200" dirty="0" smtClean="0">
                          <a:solidFill>
                            <a:schemeClr val="dk1"/>
                          </a:solidFill>
                          <a:effectLst/>
                          <a:latin typeface="+mn-lt"/>
                          <a:ea typeface="+mn-ea"/>
                          <a:cs typeface="+mn-cs"/>
                        </a:rPr>
                        <a:t>Maintain Flat, Band, tiered and volume based price types</a:t>
                      </a:r>
                    </a:p>
                    <a:p>
                      <a:pPr marL="0" algn="l" defTabSz="914400" rtl="0" eaLnBrk="1" fontAlgn="b" latinLnBrk="0" hangingPunct="1"/>
                      <a:r>
                        <a:rPr lang="en-US" sz="1000" kern="1200" dirty="0" smtClean="0">
                          <a:solidFill>
                            <a:schemeClr val="dk1"/>
                          </a:solidFill>
                          <a:effectLst/>
                          <a:latin typeface="+mn-lt"/>
                          <a:ea typeface="+mn-ea"/>
                          <a:cs typeface="+mn-cs"/>
                        </a:rPr>
                        <a:t>Hold the pricing model setup for usage and master which</a:t>
                      </a:r>
                      <a:r>
                        <a:rPr lang="en-US" sz="1000" kern="1200" baseline="0" dirty="0" smtClean="0">
                          <a:solidFill>
                            <a:schemeClr val="dk1"/>
                          </a:solidFill>
                          <a:effectLst/>
                          <a:latin typeface="+mn-lt"/>
                          <a:ea typeface="+mn-ea"/>
                          <a:cs typeface="+mn-cs"/>
                        </a:rPr>
                        <a:t> will be m</a:t>
                      </a:r>
                      <a:r>
                        <a:rPr lang="en-US" sz="1000" kern="1200" dirty="0" smtClean="0">
                          <a:solidFill>
                            <a:schemeClr val="dk1"/>
                          </a:solidFill>
                          <a:effectLst/>
                          <a:latin typeface="+mn-lt"/>
                          <a:ea typeface="+mn-ea"/>
                          <a:cs typeface="+mn-cs"/>
                        </a:rPr>
                        <a:t>aintained by business</a:t>
                      </a:r>
                    </a:p>
                    <a:p>
                      <a:pPr marL="0" algn="l" defTabSz="914400" rtl="0" eaLnBrk="1" fontAlgn="b" latinLnBrk="0" hangingPunct="1"/>
                      <a:r>
                        <a:rPr lang="en-US" sz="1000" kern="1200" dirty="0" smtClean="0">
                          <a:solidFill>
                            <a:schemeClr val="dk1"/>
                          </a:solidFill>
                          <a:effectLst/>
                          <a:latin typeface="+mn-lt"/>
                          <a:ea typeface="+mn-ea"/>
                          <a:cs typeface="+mn-cs"/>
                        </a:rPr>
                        <a:t>Allow the users to manually review/update transactional data before sending to billing</a:t>
                      </a:r>
                    </a:p>
                    <a:p>
                      <a:pPr marL="0" algn="l" defTabSz="914400" rtl="0" eaLnBrk="1" fontAlgn="b" latinLnBrk="0" hangingPunct="1"/>
                      <a:endParaRPr lang="en-US" sz="1000" kern="1200" dirty="0" smtClean="0">
                        <a:solidFill>
                          <a:schemeClr val="dk1"/>
                        </a:solidFill>
                        <a:effectLst/>
                        <a:latin typeface="+mn-lt"/>
                        <a:ea typeface="+mn-ea"/>
                        <a:cs typeface="+mn-cs"/>
                      </a:endParaRPr>
                    </a:p>
                    <a:p>
                      <a:pPr marL="0" algn="l" defTabSz="914400" rtl="0" eaLnBrk="1" fontAlgn="b" latinLnBrk="0" hangingPunct="1"/>
                      <a:endParaRPr lang="en-US" sz="1000" b="0" i="0" u="none" strike="noStrike" kern="1200" dirty="0">
                        <a:solidFill>
                          <a:schemeClr val="tx1">
                            <a:lumMod val="50000"/>
                          </a:schemeClr>
                        </a:solidFill>
                        <a:effectLst/>
                        <a:latin typeface="+mn-lt"/>
                        <a:ea typeface="+mn-ea"/>
                        <a:cs typeface="+mn-cs"/>
                      </a:endParaRPr>
                    </a:p>
                  </a:txBody>
                  <a:tcPr marR="0" marT="182880" marB="18288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en-US" sz="1000" b="0" i="0" u="none" strike="noStrike" dirty="0" smtClean="0">
                          <a:solidFill>
                            <a:schemeClr val="tx1">
                              <a:lumMod val="50000"/>
                            </a:schemeClr>
                          </a:solidFill>
                          <a:effectLst/>
                          <a:latin typeface="+mn-lt"/>
                        </a:rPr>
                        <a:t>Retrofit</a:t>
                      </a:r>
                    </a:p>
                  </a:txBody>
                  <a:tcPr marL="0" marR="0" marT="0" marB="0" anchor="ctr"/>
                </a:tc>
              </a:tr>
              <a:tr h="430762">
                <a:tc>
                  <a:txBody>
                    <a:bodyPr/>
                    <a:lstStyle/>
                    <a:p>
                      <a:pPr marL="0" marR="0" indent="0" algn="l" defTabSz="914400" rtl="0" eaLnBrk="1" fontAlgn="b" latinLnBrk="0" hangingPunct="1">
                        <a:lnSpc>
                          <a:spcPct val="100000"/>
                        </a:lnSpc>
                        <a:spcBef>
                          <a:spcPts val="0"/>
                        </a:spcBef>
                        <a:spcAft>
                          <a:spcPts val="0"/>
                        </a:spcAft>
                        <a:buClrTx/>
                        <a:buSzTx/>
                        <a:buFontTx/>
                        <a:buNone/>
                        <a:tabLst/>
                        <a:defRPr/>
                      </a:pPr>
                      <a:r>
                        <a:rPr lang="en-US" sz="1000" b="0" i="0" u="none" strike="noStrike" dirty="0" smtClean="0">
                          <a:solidFill>
                            <a:schemeClr val="tx1">
                              <a:lumMod val="50000"/>
                            </a:schemeClr>
                          </a:solidFill>
                          <a:effectLst/>
                          <a:latin typeface="+mn-lt"/>
                        </a:rPr>
                        <a:t>PeopleSoft search screens changes</a:t>
                      </a:r>
                      <a:endParaRPr lang="en-US" sz="1000" b="0" i="0" u="none" strike="noStrike" dirty="0" smtClean="0">
                        <a:solidFill>
                          <a:schemeClr val="tx1">
                            <a:lumMod val="50000"/>
                          </a:schemeClr>
                        </a:solidFill>
                        <a:effectLst/>
                        <a:latin typeface="+mn-lt"/>
                      </a:endParaRPr>
                    </a:p>
                  </a:txBody>
                  <a:tcPr marR="0" marT="0" marB="0" anchor="ctr"/>
                </a:tc>
                <a:tc>
                  <a:txBody>
                    <a:bodyPr/>
                    <a:lstStyle/>
                    <a:p>
                      <a:pPr algn="l" fontAlgn="b"/>
                      <a:r>
                        <a:rPr lang="en-US" sz="1000" b="0" i="0" u="none" strike="noStrike" dirty="0" smtClean="0">
                          <a:solidFill>
                            <a:schemeClr val="tx1">
                              <a:lumMod val="50000"/>
                            </a:schemeClr>
                          </a:solidFill>
                          <a:effectLst/>
                          <a:latin typeface="+mn-lt"/>
                        </a:rPr>
                        <a:t>GL BU, OU and GL Strings in PeopleSoft search screens</a:t>
                      </a:r>
                      <a:endParaRPr lang="en-US" sz="1000" b="0" i="0" u="none" strike="noStrike" dirty="0">
                        <a:solidFill>
                          <a:schemeClr val="tx1">
                            <a:lumMod val="50000"/>
                          </a:schemeClr>
                        </a:solidFill>
                        <a:effectLst/>
                        <a:latin typeface="+mn-lt"/>
                      </a:endParaRPr>
                    </a:p>
                  </a:txBody>
                  <a:tcPr marR="0" marT="182880" marB="182880" anchor="ctr"/>
                </a:tc>
                <a:tc>
                  <a:txBody>
                    <a:bodyPr/>
                    <a:lstStyle/>
                    <a:p>
                      <a:pPr algn="ctr" fontAlgn="b"/>
                      <a:r>
                        <a:rPr lang="en-US" sz="1000" b="0" i="0" u="none" strike="noStrike" dirty="0" smtClean="0">
                          <a:solidFill>
                            <a:schemeClr val="tx1">
                              <a:lumMod val="50000"/>
                            </a:schemeClr>
                          </a:solidFill>
                          <a:effectLst/>
                          <a:latin typeface="+mn-lt"/>
                        </a:rPr>
                        <a:t>Retrofit</a:t>
                      </a:r>
                      <a:endParaRPr lang="en-US" sz="1000" b="0" i="0" u="none" strike="noStrike" dirty="0">
                        <a:solidFill>
                          <a:schemeClr val="tx1">
                            <a:lumMod val="50000"/>
                          </a:schemeClr>
                        </a:solidFill>
                        <a:effectLst/>
                        <a:latin typeface="+mn-lt"/>
                      </a:endParaRPr>
                    </a:p>
                  </a:txBody>
                  <a:tcPr marL="0" marR="0" marT="0" marB="0" anchor="ctr"/>
                </a:tc>
              </a:tr>
              <a:tr h="430762">
                <a:tc>
                  <a:txBody>
                    <a:bodyPr/>
                    <a:lstStyle/>
                    <a:p>
                      <a:pPr marL="0" marR="0" indent="0" algn="l" defTabSz="914400" rtl="0" eaLnBrk="1" fontAlgn="b" latinLnBrk="0" hangingPunct="1">
                        <a:lnSpc>
                          <a:spcPct val="100000"/>
                        </a:lnSpc>
                        <a:spcBef>
                          <a:spcPts val="0"/>
                        </a:spcBef>
                        <a:spcAft>
                          <a:spcPts val="0"/>
                        </a:spcAft>
                        <a:buClrTx/>
                        <a:buSzTx/>
                        <a:buFontTx/>
                        <a:buNone/>
                        <a:tabLst/>
                        <a:defRPr/>
                      </a:pPr>
                      <a:r>
                        <a:rPr lang="en-US" sz="1000" b="0" i="0" u="none" strike="noStrike" dirty="0" smtClean="0">
                          <a:solidFill>
                            <a:schemeClr val="tx1">
                              <a:lumMod val="50000"/>
                            </a:schemeClr>
                          </a:solidFill>
                          <a:effectLst/>
                          <a:latin typeface="+mn-lt"/>
                        </a:rPr>
                        <a:t>Data Separation Contracts Changes</a:t>
                      </a:r>
                      <a:endParaRPr lang="en-US" sz="1000" b="0" i="0" u="none" strike="noStrike" dirty="0" smtClean="0">
                        <a:solidFill>
                          <a:schemeClr val="tx1">
                            <a:lumMod val="50000"/>
                          </a:schemeClr>
                        </a:solidFill>
                        <a:effectLst/>
                        <a:latin typeface="+mn-lt"/>
                      </a:endParaRPr>
                    </a:p>
                  </a:txBody>
                  <a:tcPr marR="0" marT="0"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000" kern="1200" dirty="0" smtClean="0">
                          <a:solidFill>
                            <a:schemeClr val="dk1"/>
                          </a:solidFill>
                          <a:effectLst/>
                          <a:latin typeface="+mn-lt"/>
                          <a:ea typeface="+mn-ea"/>
                          <a:cs typeface="+mn-cs"/>
                        </a:rPr>
                        <a:t>Product </a:t>
                      </a:r>
                      <a:r>
                        <a:rPr lang="en-US" sz="1000" kern="1200" dirty="0" err="1" smtClean="0">
                          <a:solidFill>
                            <a:schemeClr val="dk1"/>
                          </a:solidFill>
                          <a:effectLst/>
                          <a:latin typeface="+mn-lt"/>
                          <a:ea typeface="+mn-ea"/>
                          <a:cs typeface="+mn-cs"/>
                        </a:rPr>
                        <a:t>LoB</a:t>
                      </a:r>
                      <a:r>
                        <a:rPr lang="en-US" sz="1000" kern="1200" baseline="0" dirty="0" smtClean="0">
                          <a:solidFill>
                            <a:schemeClr val="dk1"/>
                          </a:solidFill>
                          <a:effectLst/>
                          <a:latin typeface="+mn-lt"/>
                          <a:ea typeface="+mn-ea"/>
                          <a:cs typeface="+mn-cs"/>
                        </a:rPr>
                        <a:t> will be added to the Product search page to add Contract line</a:t>
                      </a:r>
                    </a:p>
                    <a:p>
                      <a:pPr marL="0" marR="0" lvl="0" indent="0" algn="l" defTabSz="914400" rtl="0" eaLnBrk="1" fontAlgn="b" latinLnBrk="0" hangingPunct="1">
                        <a:lnSpc>
                          <a:spcPct val="100000"/>
                        </a:lnSpc>
                        <a:spcBef>
                          <a:spcPts val="0"/>
                        </a:spcBef>
                        <a:spcAft>
                          <a:spcPts val="0"/>
                        </a:spcAft>
                        <a:buClrTx/>
                        <a:buSzTx/>
                        <a:buFontTx/>
                        <a:buNone/>
                        <a:tabLst/>
                        <a:defRPr/>
                      </a:pPr>
                      <a:r>
                        <a:rPr lang="en-US" sz="1000" kern="1200" baseline="0" dirty="0" smtClean="0">
                          <a:solidFill>
                            <a:schemeClr val="dk1"/>
                          </a:solidFill>
                          <a:effectLst/>
                          <a:latin typeface="+mn-lt"/>
                          <a:ea typeface="+mn-ea"/>
                          <a:cs typeface="+mn-cs"/>
                        </a:rPr>
                        <a:t>Contract Lines grid will have the Product </a:t>
                      </a:r>
                      <a:r>
                        <a:rPr lang="en-US" sz="1000" kern="1200" baseline="0" dirty="0" err="1" smtClean="0">
                          <a:solidFill>
                            <a:schemeClr val="dk1"/>
                          </a:solidFill>
                          <a:effectLst/>
                          <a:latin typeface="+mn-lt"/>
                          <a:ea typeface="+mn-ea"/>
                          <a:cs typeface="+mn-cs"/>
                        </a:rPr>
                        <a:t>LoB</a:t>
                      </a:r>
                      <a:endParaRPr lang="en-US" sz="1000" kern="1200" dirty="0" smtClean="0">
                        <a:solidFill>
                          <a:schemeClr val="dk1"/>
                        </a:solidFill>
                        <a:effectLst/>
                        <a:latin typeface="+mn-lt"/>
                        <a:ea typeface="+mn-ea"/>
                        <a:cs typeface="+mn-cs"/>
                      </a:endParaRPr>
                    </a:p>
                    <a:p>
                      <a:pPr marL="0" marR="0" lvl="0" indent="0" algn="l" defTabSz="914400" rtl="0" eaLnBrk="1" fontAlgn="b" latinLnBrk="0" hangingPunct="1">
                        <a:lnSpc>
                          <a:spcPct val="100000"/>
                        </a:lnSpc>
                        <a:spcBef>
                          <a:spcPts val="0"/>
                        </a:spcBef>
                        <a:spcAft>
                          <a:spcPts val="0"/>
                        </a:spcAft>
                        <a:buClrTx/>
                        <a:buSzTx/>
                        <a:buFontTx/>
                        <a:buNone/>
                        <a:tabLst/>
                        <a:defRPr/>
                      </a:pPr>
                      <a:r>
                        <a:rPr lang="en-US" sz="1000" kern="1200" dirty="0" smtClean="0">
                          <a:solidFill>
                            <a:schemeClr val="dk1"/>
                          </a:solidFill>
                          <a:effectLst/>
                          <a:latin typeface="+mn-lt"/>
                          <a:ea typeface="+mn-ea"/>
                          <a:cs typeface="+mn-cs"/>
                        </a:rPr>
                        <a:t>Billing data will be separated in Contracts to different Billing processing business unit based on the products line of business.</a:t>
                      </a:r>
                    </a:p>
                    <a:p>
                      <a:pPr marL="0" marR="0" lvl="0" indent="0" algn="l" defTabSz="914400" rtl="0" eaLnBrk="1" fontAlgn="b" latinLnBrk="0" hangingPunct="1">
                        <a:lnSpc>
                          <a:spcPct val="100000"/>
                        </a:lnSpc>
                        <a:spcBef>
                          <a:spcPts val="0"/>
                        </a:spcBef>
                        <a:spcAft>
                          <a:spcPts val="0"/>
                        </a:spcAft>
                        <a:buClrTx/>
                        <a:buSzTx/>
                        <a:buFontTx/>
                        <a:buNone/>
                        <a:tabLst/>
                        <a:defRPr/>
                      </a:pPr>
                      <a:r>
                        <a:rPr lang="en-US" sz="1000" b="0" i="0" u="none" strike="noStrike" kern="1200" dirty="0" smtClean="0">
                          <a:solidFill>
                            <a:schemeClr val="dk1"/>
                          </a:solidFill>
                          <a:effectLst/>
                          <a:latin typeface="+mn-lt"/>
                          <a:ea typeface="+mn-ea"/>
                          <a:cs typeface="+mn-cs"/>
                        </a:rPr>
                        <a:t>Product </a:t>
                      </a:r>
                      <a:r>
                        <a:rPr lang="en-US" sz="1000" b="0" i="0" u="none" strike="noStrike" kern="1200" dirty="0" err="1" smtClean="0">
                          <a:solidFill>
                            <a:schemeClr val="dk1"/>
                          </a:solidFill>
                          <a:effectLst/>
                          <a:latin typeface="+mn-lt"/>
                          <a:ea typeface="+mn-ea"/>
                          <a:cs typeface="+mn-cs"/>
                        </a:rPr>
                        <a:t>LoB</a:t>
                      </a:r>
                      <a:r>
                        <a:rPr lang="en-US" sz="1000" b="0" i="0" u="none" strike="noStrike" kern="1200" baseline="0" dirty="0" smtClean="0">
                          <a:solidFill>
                            <a:schemeClr val="dk1"/>
                          </a:solidFill>
                          <a:effectLst/>
                          <a:latin typeface="+mn-lt"/>
                          <a:ea typeface="+mn-ea"/>
                          <a:cs typeface="+mn-cs"/>
                        </a:rPr>
                        <a:t> mapping changes</a:t>
                      </a:r>
                      <a:endParaRPr lang="en-US" sz="1000" b="0" i="0" u="none" strike="noStrike" kern="1200" dirty="0">
                        <a:solidFill>
                          <a:schemeClr val="tx1">
                            <a:lumMod val="50000"/>
                          </a:schemeClr>
                        </a:solidFill>
                        <a:effectLst/>
                        <a:latin typeface="+mn-lt"/>
                        <a:ea typeface="+mn-ea"/>
                        <a:cs typeface="+mn-cs"/>
                      </a:endParaRPr>
                    </a:p>
                  </a:txBody>
                  <a:tcPr marR="0" marT="182880" marB="182880" anchor="ctr"/>
                </a:tc>
                <a:tc>
                  <a:txBody>
                    <a:bodyPr/>
                    <a:lstStyle/>
                    <a:p>
                      <a:pPr algn="ctr" fontAlgn="b"/>
                      <a:r>
                        <a:rPr lang="en-US" sz="1000" b="0" i="0" u="none" strike="noStrike" dirty="0" smtClean="0">
                          <a:solidFill>
                            <a:schemeClr val="tx1">
                              <a:lumMod val="50000"/>
                            </a:schemeClr>
                          </a:solidFill>
                          <a:effectLst/>
                          <a:latin typeface="+mn-lt"/>
                        </a:rPr>
                        <a:t>Eliminate?</a:t>
                      </a:r>
                      <a:endParaRPr lang="en-US" sz="1000" b="0" i="0" u="none" strike="noStrike" dirty="0">
                        <a:solidFill>
                          <a:schemeClr val="tx1">
                            <a:lumMod val="50000"/>
                          </a:schemeClr>
                        </a:solidFill>
                        <a:effectLst/>
                        <a:latin typeface="+mn-lt"/>
                      </a:endParaRPr>
                    </a:p>
                  </a:txBody>
                  <a:tcPr marL="0" marR="0" marT="0" marB="0" anchor="ctr"/>
                </a:tc>
              </a:tr>
              <a:tr h="430762">
                <a:tc>
                  <a:txBody>
                    <a:bodyPr/>
                    <a:lstStyle/>
                    <a:p>
                      <a:pPr marL="0" marR="0" indent="0" algn="l" defTabSz="914400" rtl="0" eaLnBrk="1" fontAlgn="b" latinLnBrk="0" hangingPunct="1">
                        <a:lnSpc>
                          <a:spcPct val="100000"/>
                        </a:lnSpc>
                        <a:spcBef>
                          <a:spcPts val="0"/>
                        </a:spcBef>
                        <a:spcAft>
                          <a:spcPts val="0"/>
                        </a:spcAft>
                        <a:buClrTx/>
                        <a:buSzTx/>
                        <a:buFontTx/>
                        <a:buNone/>
                        <a:tabLst/>
                        <a:defRPr/>
                      </a:pPr>
                      <a:r>
                        <a:rPr lang="en-US" sz="1000" kern="1200" dirty="0" smtClean="0">
                          <a:solidFill>
                            <a:schemeClr val="dk1"/>
                          </a:solidFill>
                          <a:effectLst/>
                          <a:latin typeface="+mn-lt"/>
                          <a:ea typeface="+mn-ea"/>
                          <a:cs typeface="+mn-cs"/>
                        </a:rPr>
                        <a:t>Correct initial Upside contract id</a:t>
                      </a:r>
                      <a:endParaRPr lang="en-US" sz="1000" b="0" i="0" u="none" strike="noStrike" dirty="0" smtClean="0">
                        <a:solidFill>
                          <a:schemeClr val="tx1">
                            <a:lumMod val="50000"/>
                          </a:schemeClr>
                        </a:solidFill>
                        <a:effectLst/>
                        <a:latin typeface="+mn-lt"/>
                      </a:endParaRPr>
                    </a:p>
                  </a:txBody>
                  <a:tcPr marR="0" marT="0" marB="0" anchor="ctr"/>
                </a:tc>
                <a:tc>
                  <a:txBody>
                    <a:bodyPr/>
                    <a:lstStyle/>
                    <a:p>
                      <a:pPr algn="l" fontAlgn="b"/>
                      <a:r>
                        <a:rPr lang="en-US" sz="1000" kern="1200" dirty="0" smtClean="0">
                          <a:solidFill>
                            <a:schemeClr val="dk1"/>
                          </a:solidFill>
                          <a:effectLst/>
                          <a:latin typeface="+mn-lt"/>
                          <a:ea typeface="+mn-ea"/>
                          <a:cs typeface="+mn-cs"/>
                        </a:rPr>
                        <a:t>Ability for super users to correct initial Upside contract id</a:t>
                      </a:r>
                      <a:endParaRPr lang="en-US" sz="1000" b="0" i="0" u="none" strike="noStrike" dirty="0">
                        <a:solidFill>
                          <a:schemeClr val="tx1">
                            <a:lumMod val="50000"/>
                          </a:schemeClr>
                        </a:solidFill>
                        <a:effectLst/>
                        <a:latin typeface="+mn-lt"/>
                      </a:endParaRPr>
                    </a:p>
                  </a:txBody>
                  <a:tcPr marR="0" marT="182880" marB="182880" anchor="ctr"/>
                </a:tc>
                <a:tc>
                  <a:txBody>
                    <a:bodyPr/>
                    <a:lstStyle/>
                    <a:p>
                      <a:pPr algn="ctr" fontAlgn="b"/>
                      <a:r>
                        <a:rPr lang="en-US" sz="1000" b="0" i="0" u="none" strike="noStrike" dirty="0" smtClean="0">
                          <a:solidFill>
                            <a:schemeClr val="tx1">
                              <a:lumMod val="50000"/>
                            </a:schemeClr>
                          </a:solidFill>
                          <a:effectLst/>
                          <a:latin typeface="+mn-lt"/>
                        </a:rPr>
                        <a:t>Retrofit?</a:t>
                      </a:r>
                      <a:endParaRPr lang="en-US" sz="1000" b="0" i="0" u="none" strike="noStrike" dirty="0">
                        <a:solidFill>
                          <a:schemeClr val="tx1">
                            <a:lumMod val="50000"/>
                          </a:schemeClr>
                        </a:solidFill>
                        <a:effectLst/>
                        <a:latin typeface="+mn-lt"/>
                      </a:endParaRPr>
                    </a:p>
                  </a:txBody>
                  <a:tcPr marL="0" marR="0" marT="0" marB="0" anchor="ctr"/>
                </a:tc>
              </a:tr>
              <a:tr h="430762">
                <a:tc>
                  <a:txBody>
                    <a:bodyPr/>
                    <a:lstStyle/>
                    <a:p>
                      <a:pPr marL="0" marR="0" indent="0" algn="l" defTabSz="914400" rtl="0" eaLnBrk="1" fontAlgn="b" latinLnBrk="0" hangingPunct="1">
                        <a:lnSpc>
                          <a:spcPct val="100000"/>
                        </a:lnSpc>
                        <a:spcBef>
                          <a:spcPts val="0"/>
                        </a:spcBef>
                        <a:spcAft>
                          <a:spcPts val="0"/>
                        </a:spcAft>
                        <a:buClrTx/>
                        <a:buSzTx/>
                        <a:buFontTx/>
                        <a:buNone/>
                        <a:tabLst/>
                        <a:defRPr/>
                      </a:pPr>
                      <a:r>
                        <a:rPr lang="en-US" sz="1000" b="0" i="0" u="none" strike="noStrike" dirty="0" smtClean="0">
                          <a:solidFill>
                            <a:schemeClr val="tx1">
                              <a:lumMod val="50000"/>
                            </a:schemeClr>
                          </a:solidFill>
                          <a:effectLst/>
                          <a:latin typeface="+mn-lt"/>
                        </a:rPr>
                        <a:t>Manual Application of Credit amendment to Contract</a:t>
                      </a:r>
                      <a:endParaRPr lang="en-US" sz="1000" b="0" i="0" u="none" strike="noStrike" dirty="0" smtClean="0">
                        <a:solidFill>
                          <a:schemeClr val="tx1">
                            <a:lumMod val="50000"/>
                          </a:schemeClr>
                        </a:solidFill>
                        <a:effectLst/>
                        <a:latin typeface="+mn-lt"/>
                      </a:endParaRPr>
                    </a:p>
                  </a:txBody>
                  <a:tcPr marR="0" marT="0" marB="0" anchor="ctr"/>
                </a:tc>
                <a:tc>
                  <a:txBody>
                    <a:bodyPr/>
                    <a:lstStyle/>
                    <a:p>
                      <a:pPr algn="l" fontAlgn="b"/>
                      <a:r>
                        <a:rPr lang="en-US" sz="1000" b="0" i="0" u="none" strike="noStrike" dirty="0" smtClean="0">
                          <a:solidFill>
                            <a:schemeClr val="tx1">
                              <a:lumMod val="50000"/>
                            </a:schemeClr>
                          </a:solidFill>
                          <a:effectLst/>
                          <a:latin typeface="+mn-lt"/>
                        </a:rPr>
                        <a:t>Currently within [ERP] no capability exists for users to determine how to apply credit across specific events.  [ERP] employs a systematic process for credit application that cannot be adjusted by end users.   [ERP] will not allow negative amendments to process without utilizing the systemic process.</a:t>
                      </a:r>
                    </a:p>
                    <a:p>
                      <a:pPr algn="l" fontAlgn="b"/>
                      <a:r>
                        <a:rPr lang="en-US" sz="1000" b="0" i="0" u="none" strike="noStrike" dirty="0" smtClean="0">
                          <a:solidFill>
                            <a:schemeClr val="tx1">
                              <a:lumMod val="50000"/>
                            </a:schemeClr>
                          </a:solidFill>
                          <a:effectLst/>
                          <a:latin typeface="+mn-lt"/>
                        </a:rPr>
                        <a:t>Provide ability for users to </a:t>
                      </a:r>
                    </a:p>
                    <a:p>
                      <a:pPr marL="171450" indent="-171450" algn="l" fontAlgn="b">
                        <a:buFont typeface="Arial" panose="020B0604020202020204" pitchFamily="34" charset="0"/>
                        <a:buChar char="•"/>
                      </a:pPr>
                      <a:r>
                        <a:rPr lang="en-US" sz="1000" b="0" i="0" u="none" strike="noStrike" dirty="0" smtClean="0">
                          <a:solidFill>
                            <a:schemeClr val="tx1">
                              <a:lumMod val="50000"/>
                            </a:schemeClr>
                          </a:solidFill>
                          <a:effectLst/>
                          <a:latin typeface="+mn-lt"/>
                        </a:rPr>
                        <a:t>Modify the existing event detail lines for a credit amendment.</a:t>
                      </a:r>
                    </a:p>
                    <a:p>
                      <a:pPr marL="171450" indent="-171450" algn="l" fontAlgn="b">
                        <a:buFont typeface="Arial" panose="020B0604020202020204" pitchFamily="34" charset="0"/>
                        <a:buChar char="•"/>
                      </a:pPr>
                      <a:r>
                        <a:rPr lang="en-US" sz="1000" b="0" i="0" u="none" strike="noStrike" dirty="0" smtClean="0">
                          <a:solidFill>
                            <a:schemeClr val="tx1">
                              <a:lumMod val="50000"/>
                            </a:schemeClr>
                          </a:solidFill>
                          <a:effectLst/>
                          <a:latin typeface="+mn-lt"/>
                        </a:rPr>
                        <a:t>Add a new row and event to the event detail lines in order to process the entire credit amendment as a new invoice.</a:t>
                      </a:r>
                    </a:p>
                  </a:txBody>
                  <a:tcPr marR="0" marT="182880" marB="182880" anchor="ctr"/>
                </a:tc>
                <a:tc>
                  <a:txBody>
                    <a:bodyPr/>
                    <a:lstStyle/>
                    <a:p>
                      <a:pPr algn="ctr" fontAlgn="b"/>
                      <a:r>
                        <a:rPr lang="en-US" sz="1000" b="0" i="0" u="none" strike="noStrike" dirty="0" smtClean="0">
                          <a:solidFill>
                            <a:schemeClr val="tx1">
                              <a:lumMod val="50000"/>
                            </a:schemeClr>
                          </a:solidFill>
                          <a:effectLst/>
                          <a:latin typeface="+mn-lt"/>
                        </a:rPr>
                        <a:t>Retrofit</a:t>
                      </a:r>
                      <a:endParaRPr lang="en-US" sz="1000" b="0" i="0" u="none" strike="noStrike" dirty="0">
                        <a:solidFill>
                          <a:schemeClr val="tx1">
                            <a:lumMod val="50000"/>
                          </a:schemeClr>
                        </a:solidFill>
                        <a:effectLst/>
                        <a:latin typeface="+mn-lt"/>
                      </a:endParaRPr>
                    </a:p>
                  </a:txBody>
                  <a:tcPr marL="0" marR="0" marT="0" marB="0" anchor="ctr"/>
                </a:tc>
              </a:tr>
            </a:tbl>
          </a:graphicData>
        </a:graphic>
      </p:graphicFrame>
    </p:spTree>
    <p:extLst>
      <p:ext uri="{BB962C8B-B14F-4D97-AF65-F5344CB8AC3E}">
        <p14:creationId xmlns:p14="http://schemas.microsoft.com/office/powerpoint/2010/main" val="1842481712"/>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000" dirty="0">
                <a:solidFill>
                  <a:srgbClr val="C00000"/>
                </a:solidFill>
              </a:rPr>
              <a:t>Customizations</a:t>
            </a:r>
          </a:p>
        </p:txBody>
      </p:sp>
      <p:graphicFrame>
        <p:nvGraphicFramePr>
          <p:cNvPr id="3" name="Table 2"/>
          <p:cNvGraphicFramePr>
            <a:graphicFrameLocks noGrp="1"/>
          </p:cNvGraphicFramePr>
          <p:nvPr>
            <p:extLst>
              <p:ext uri="{D42A27DB-BD31-4B8C-83A1-F6EECF244321}">
                <p14:modId xmlns:p14="http://schemas.microsoft.com/office/powerpoint/2010/main" val="1697071278"/>
              </p:ext>
            </p:extLst>
          </p:nvPr>
        </p:nvGraphicFramePr>
        <p:xfrm>
          <a:off x="230188" y="1150940"/>
          <a:ext cx="8361362" cy="5547360"/>
        </p:xfrm>
        <a:graphic>
          <a:graphicData uri="http://schemas.openxmlformats.org/drawingml/2006/table">
            <a:tbl>
              <a:tblPr firstRow="1" bandRow="1">
                <a:tableStyleId>{8EC20E35-A176-4012-BC5E-935CFFF8708E}</a:tableStyleId>
              </a:tblPr>
              <a:tblGrid>
                <a:gridCol w="2008187"/>
                <a:gridCol w="4813988"/>
                <a:gridCol w="1539187"/>
              </a:tblGrid>
              <a:tr h="177373">
                <a:tc>
                  <a:txBody>
                    <a:bodyPr/>
                    <a:lstStyle/>
                    <a:p>
                      <a:pPr algn="l" fontAlgn="b"/>
                      <a:r>
                        <a:rPr lang="en-US" sz="1400" b="0" i="0" u="none" strike="noStrike" dirty="0" smtClean="0">
                          <a:solidFill>
                            <a:schemeClr val="bg1"/>
                          </a:solidFill>
                          <a:effectLst/>
                          <a:latin typeface="Calibri"/>
                        </a:rPr>
                        <a:t>Customizations</a:t>
                      </a:r>
                      <a:endParaRPr lang="en-US" sz="1400" b="0" i="0" u="none" strike="noStrike" dirty="0">
                        <a:solidFill>
                          <a:schemeClr val="bg1"/>
                        </a:solidFill>
                        <a:effectLst/>
                        <a:latin typeface="Calibri"/>
                      </a:endParaRPr>
                    </a:p>
                  </a:txBody>
                  <a:tcPr marR="0" marT="0" marB="0" anchor="b"/>
                </a:tc>
                <a:tc>
                  <a:txBody>
                    <a:bodyPr/>
                    <a:lstStyle/>
                    <a:p>
                      <a:pPr algn="l" fontAlgn="b"/>
                      <a:r>
                        <a:rPr lang="en-US" sz="1400" b="0" i="0" u="none" strike="noStrike" dirty="0" smtClean="0">
                          <a:solidFill>
                            <a:schemeClr val="bg1"/>
                          </a:solidFill>
                          <a:effectLst/>
                          <a:latin typeface="Calibri"/>
                        </a:rPr>
                        <a:t>Description</a:t>
                      </a:r>
                      <a:endParaRPr lang="en-US" sz="1400" b="0" i="0" u="none" strike="noStrike" dirty="0">
                        <a:solidFill>
                          <a:schemeClr val="bg1"/>
                        </a:solidFill>
                        <a:effectLst/>
                        <a:latin typeface="Calibri"/>
                      </a:endParaRPr>
                    </a:p>
                  </a:txBody>
                  <a:tcPr marR="0" marT="0" marB="0" anchor="ctr"/>
                </a:tc>
                <a:tc>
                  <a:txBody>
                    <a:bodyPr/>
                    <a:lstStyle/>
                    <a:p>
                      <a:pPr algn="ctr" fontAlgn="b"/>
                      <a:r>
                        <a:rPr lang="en-US" sz="1400" b="0" i="0" u="none" strike="noStrike" dirty="0" smtClean="0">
                          <a:solidFill>
                            <a:schemeClr val="bg1"/>
                          </a:solidFill>
                          <a:effectLst/>
                          <a:latin typeface="Calibri"/>
                        </a:rPr>
                        <a:t>Carry forward</a:t>
                      </a:r>
                      <a:endParaRPr lang="en-US" sz="1400" b="0" i="0" u="none" strike="noStrike" dirty="0">
                        <a:solidFill>
                          <a:schemeClr val="bg1"/>
                        </a:solidFill>
                        <a:effectLst/>
                        <a:latin typeface="Calibri"/>
                      </a:endParaRPr>
                    </a:p>
                  </a:txBody>
                  <a:tcPr marL="0" marR="0" marT="0" marB="0" anchor="ctr"/>
                </a:tc>
              </a:tr>
              <a:tr h="430762">
                <a:tc>
                  <a:txBody>
                    <a:bodyPr/>
                    <a:lstStyle/>
                    <a:p>
                      <a:pPr marL="0" marR="0" indent="0" algn="l" defTabSz="914400" rtl="0" eaLnBrk="1" fontAlgn="b" latinLnBrk="0" hangingPunct="1">
                        <a:lnSpc>
                          <a:spcPct val="100000"/>
                        </a:lnSpc>
                        <a:spcBef>
                          <a:spcPts val="0"/>
                        </a:spcBef>
                        <a:spcAft>
                          <a:spcPts val="0"/>
                        </a:spcAft>
                        <a:buClrTx/>
                        <a:buSzTx/>
                        <a:buFontTx/>
                        <a:buNone/>
                        <a:tabLst/>
                        <a:defRPr/>
                      </a:pPr>
                      <a:r>
                        <a:rPr lang="en-US" sz="1000" b="0" i="0" u="none" strike="noStrike" dirty="0" smtClean="0">
                          <a:solidFill>
                            <a:schemeClr val="tx1">
                              <a:lumMod val="50000"/>
                            </a:schemeClr>
                          </a:solidFill>
                          <a:effectLst/>
                          <a:latin typeface="+mn-lt"/>
                        </a:rPr>
                        <a:t>Invoice Footing</a:t>
                      </a:r>
                      <a:endParaRPr lang="en-US" sz="1000" b="0" i="0" u="none" strike="noStrike" dirty="0" smtClean="0">
                        <a:solidFill>
                          <a:schemeClr val="tx1">
                            <a:lumMod val="50000"/>
                          </a:schemeClr>
                        </a:solidFill>
                        <a:effectLst/>
                        <a:latin typeface="+mn-lt"/>
                      </a:endParaRPr>
                    </a:p>
                  </a:txBody>
                  <a:tcPr marR="0" marT="0" marB="0" anchor="ctr"/>
                </a:tc>
                <a:tc>
                  <a:txBody>
                    <a:bodyPr/>
                    <a:lstStyle/>
                    <a:p>
                      <a:pPr marL="0" algn="l" defTabSz="914400" rtl="0" eaLnBrk="1" fontAlgn="b" latinLnBrk="0" hangingPunct="1"/>
                      <a:r>
                        <a:rPr lang="en-US" sz="1000" b="0" i="0" u="none" strike="noStrike" kern="1200" dirty="0" smtClean="0">
                          <a:solidFill>
                            <a:schemeClr val="tx1">
                              <a:lumMod val="50000"/>
                            </a:schemeClr>
                          </a:solidFill>
                          <a:effectLst/>
                          <a:latin typeface="+mn-lt"/>
                          <a:ea typeface="+mn-ea"/>
                          <a:cs typeface="+mn-cs"/>
                        </a:rPr>
                        <a:t>Quantity and Rate should be entered by the user in the Bill Plan event page to be carried over to billing for printing</a:t>
                      </a:r>
                      <a:r>
                        <a:rPr lang="en-US" sz="1000" b="0" i="0" u="none" strike="noStrike" kern="1200" baseline="0" dirty="0" smtClean="0">
                          <a:solidFill>
                            <a:schemeClr val="tx1">
                              <a:lumMod val="50000"/>
                            </a:schemeClr>
                          </a:solidFill>
                          <a:effectLst/>
                          <a:latin typeface="+mn-lt"/>
                          <a:ea typeface="+mn-ea"/>
                          <a:cs typeface="+mn-cs"/>
                        </a:rPr>
                        <a:t> it in Invoice</a:t>
                      </a:r>
                    </a:p>
                    <a:p>
                      <a:pPr marL="0" algn="l" defTabSz="914400" rtl="0" eaLnBrk="1" fontAlgn="b" latinLnBrk="0" hangingPunct="1"/>
                      <a:r>
                        <a:rPr lang="en-US" sz="1000" b="0" i="0" u="none" strike="noStrike" kern="1200" dirty="0" smtClean="0">
                          <a:solidFill>
                            <a:schemeClr val="tx1">
                              <a:lumMod val="50000"/>
                            </a:schemeClr>
                          </a:solidFill>
                          <a:effectLst/>
                          <a:latin typeface="+mn-lt"/>
                          <a:ea typeface="+mn-ea"/>
                          <a:cs typeface="+mn-cs"/>
                        </a:rPr>
                        <a:t>Amount should be not calculated</a:t>
                      </a:r>
                      <a:r>
                        <a:rPr lang="en-US" sz="1000" b="0" i="0" u="none" strike="noStrike" kern="1200" baseline="0" dirty="0" smtClean="0">
                          <a:solidFill>
                            <a:schemeClr val="tx1">
                              <a:lumMod val="50000"/>
                            </a:schemeClr>
                          </a:solidFill>
                          <a:effectLst/>
                          <a:latin typeface="+mn-lt"/>
                          <a:ea typeface="+mn-ea"/>
                          <a:cs typeface="+mn-cs"/>
                        </a:rPr>
                        <a:t> automatically based on Quantity * Rate and this field should be not editable</a:t>
                      </a:r>
                    </a:p>
                    <a:p>
                      <a:pPr marL="0" algn="l" defTabSz="914400" rtl="0" eaLnBrk="1" fontAlgn="b" latinLnBrk="0" hangingPunct="1"/>
                      <a:r>
                        <a:rPr lang="en-US" sz="1000" b="0" i="0" u="none" strike="noStrike" kern="1200" baseline="0" dirty="0" smtClean="0">
                          <a:solidFill>
                            <a:schemeClr val="tx1">
                              <a:lumMod val="50000"/>
                            </a:schemeClr>
                          </a:solidFill>
                          <a:effectLst/>
                          <a:latin typeface="+mn-lt"/>
                          <a:ea typeface="+mn-ea"/>
                          <a:cs typeface="+mn-cs"/>
                        </a:rPr>
                        <a:t>Amendment Quantity and Amendment Rate should be entered by the user in the Bill Plan event page and Amendment Amount should be calculated</a:t>
                      </a:r>
                      <a:endParaRPr lang="en-US" sz="1000" b="0" i="0" u="none" strike="noStrike" kern="1200" dirty="0">
                        <a:solidFill>
                          <a:schemeClr val="tx1">
                            <a:lumMod val="50000"/>
                          </a:schemeClr>
                        </a:solidFill>
                        <a:effectLst/>
                        <a:latin typeface="+mn-lt"/>
                        <a:ea typeface="+mn-ea"/>
                        <a:cs typeface="+mn-cs"/>
                      </a:endParaRPr>
                    </a:p>
                  </a:txBody>
                  <a:tcPr marR="0" marT="182880" marB="18288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en-US" sz="1000" b="0" i="0" u="none" strike="noStrike" dirty="0" smtClean="0">
                          <a:solidFill>
                            <a:schemeClr val="tx1">
                              <a:lumMod val="50000"/>
                            </a:schemeClr>
                          </a:solidFill>
                          <a:effectLst/>
                          <a:latin typeface="+mn-lt"/>
                        </a:rPr>
                        <a:t>Retrofit</a:t>
                      </a:r>
                    </a:p>
                  </a:txBody>
                  <a:tcPr marL="0" marR="0" marT="0" marB="0" anchor="ctr"/>
                </a:tc>
              </a:tr>
              <a:tr h="430762">
                <a:tc>
                  <a:txBody>
                    <a:bodyPr/>
                    <a:lstStyle/>
                    <a:p>
                      <a:pPr marL="0" marR="0" indent="0" algn="l" defTabSz="914400" rtl="0" eaLnBrk="1" fontAlgn="b" latinLnBrk="0" hangingPunct="1">
                        <a:lnSpc>
                          <a:spcPct val="100000"/>
                        </a:lnSpc>
                        <a:spcBef>
                          <a:spcPts val="0"/>
                        </a:spcBef>
                        <a:spcAft>
                          <a:spcPts val="0"/>
                        </a:spcAft>
                        <a:buClrTx/>
                        <a:buSzTx/>
                        <a:buFontTx/>
                        <a:buNone/>
                        <a:tabLst/>
                        <a:defRPr/>
                      </a:pPr>
                      <a:r>
                        <a:rPr lang="en-US" sz="1000" b="0" i="0" u="none" strike="noStrike" dirty="0" smtClean="0">
                          <a:solidFill>
                            <a:schemeClr val="tx1">
                              <a:lumMod val="50000"/>
                            </a:schemeClr>
                          </a:solidFill>
                          <a:effectLst/>
                          <a:latin typeface="+mn-lt"/>
                        </a:rPr>
                        <a:t>Products not requiring</a:t>
                      </a:r>
                      <a:r>
                        <a:rPr lang="en-US" sz="1000" b="0" i="0" u="none" strike="noStrike" baseline="0" dirty="0" smtClean="0">
                          <a:solidFill>
                            <a:schemeClr val="tx1">
                              <a:lumMod val="50000"/>
                            </a:schemeClr>
                          </a:solidFill>
                          <a:effectLst/>
                          <a:latin typeface="+mn-lt"/>
                        </a:rPr>
                        <a:t> Fulfillment Review</a:t>
                      </a:r>
                      <a:endParaRPr lang="en-US" sz="1000" b="0" i="0" u="none" strike="noStrike" dirty="0" smtClean="0">
                        <a:solidFill>
                          <a:schemeClr val="tx1">
                            <a:lumMod val="50000"/>
                          </a:schemeClr>
                        </a:solidFill>
                        <a:effectLst/>
                        <a:latin typeface="+mn-lt"/>
                      </a:endParaRPr>
                    </a:p>
                  </a:txBody>
                  <a:tcPr marR="0" marT="0" marB="0" anchor="ctr"/>
                </a:tc>
                <a:tc>
                  <a:txBody>
                    <a:bodyPr/>
                    <a:lstStyle/>
                    <a:p>
                      <a:pPr algn="l" fontAlgn="b"/>
                      <a:r>
                        <a:rPr lang="en-US" sz="1000" kern="1200" dirty="0" smtClean="0">
                          <a:solidFill>
                            <a:schemeClr val="dk1"/>
                          </a:solidFill>
                          <a:effectLst/>
                          <a:latin typeface="+mn-lt"/>
                          <a:ea typeface="+mn-ea"/>
                          <a:cs typeface="+mn-cs"/>
                        </a:rPr>
                        <a:t>Every product does not require a fulfillment review e.g. Travel Expenses.  Only products that require a fulfillment review by Optum Order Fulfillment staff are included in the fulfillment review workflow in [ERP].</a:t>
                      </a:r>
                      <a:endParaRPr lang="en-US" sz="1000" b="0" i="0" u="none" strike="noStrike" dirty="0">
                        <a:solidFill>
                          <a:schemeClr val="tx1">
                            <a:lumMod val="50000"/>
                          </a:schemeClr>
                        </a:solidFill>
                        <a:effectLst/>
                        <a:latin typeface="+mn-lt"/>
                      </a:endParaRPr>
                    </a:p>
                  </a:txBody>
                  <a:tcPr marR="0" marT="182880" marB="182880" anchor="ctr"/>
                </a:tc>
                <a:tc>
                  <a:txBody>
                    <a:bodyPr/>
                    <a:lstStyle/>
                    <a:p>
                      <a:pPr algn="ctr" fontAlgn="b"/>
                      <a:r>
                        <a:rPr lang="en-US" sz="1000" b="0" i="0" u="none" strike="noStrike" dirty="0" smtClean="0">
                          <a:solidFill>
                            <a:schemeClr val="tx1">
                              <a:lumMod val="50000"/>
                            </a:schemeClr>
                          </a:solidFill>
                          <a:effectLst/>
                          <a:latin typeface="+mn-lt"/>
                        </a:rPr>
                        <a:t>Retrofit</a:t>
                      </a:r>
                      <a:endParaRPr lang="en-US" sz="1000" b="0" i="0" u="none" strike="noStrike" dirty="0">
                        <a:solidFill>
                          <a:schemeClr val="tx1">
                            <a:lumMod val="50000"/>
                          </a:schemeClr>
                        </a:solidFill>
                        <a:effectLst/>
                        <a:latin typeface="+mn-lt"/>
                      </a:endParaRPr>
                    </a:p>
                  </a:txBody>
                  <a:tcPr marL="0" marR="0" marT="0" marB="0" anchor="ctr"/>
                </a:tc>
              </a:tr>
              <a:tr h="430762">
                <a:tc>
                  <a:txBody>
                    <a:bodyPr/>
                    <a:lstStyle/>
                    <a:p>
                      <a:pPr marL="0" marR="0" indent="0" algn="l" defTabSz="914400" rtl="0" eaLnBrk="1" fontAlgn="b" latinLnBrk="0" hangingPunct="1">
                        <a:lnSpc>
                          <a:spcPct val="100000"/>
                        </a:lnSpc>
                        <a:spcBef>
                          <a:spcPts val="0"/>
                        </a:spcBef>
                        <a:spcAft>
                          <a:spcPts val="0"/>
                        </a:spcAft>
                        <a:buClrTx/>
                        <a:buSzTx/>
                        <a:buFontTx/>
                        <a:buNone/>
                        <a:tabLst/>
                        <a:defRPr/>
                      </a:pPr>
                      <a:r>
                        <a:rPr lang="en-US" sz="1000" b="0" i="0" u="none" strike="noStrike" dirty="0" smtClean="0">
                          <a:solidFill>
                            <a:schemeClr val="tx1">
                              <a:lumMod val="50000"/>
                            </a:schemeClr>
                          </a:solidFill>
                          <a:effectLst/>
                          <a:latin typeface="+mn-lt"/>
                        </a:rPr>
                        <a:t>Contract Classification</a:t>
                      </a:r>
                      <a:r>
                        <a:rPr lang="en-US" sz="1000" b="0" i="0" u="none" strike="noStrike" baseline="0" dirty="0" smtClean="0">
                          <a:solidFill>
                            <a:schemeClr val="tx1">
                              <a:lumMod val="50000"/>
                            </a:schemeClr>
                          </a:solidFill>
                          <a:effectLst/>
                          <a:latin typeface="+mn-lt"/>
                        </a:rPr>
                        <a:t> selection</a:t>
                      </a:r>
                      <a:endParaRPr lang="en-US" sz="1000" b="0" i="0" u="none" strike="noStrike" dirty="0" smtClean="0">
                        <a:solidFill>
                          <a:schemeClr val="tx1">
                            <a:lumMod val="50000"/>
                          </a:schemeClr>
                        </a:solidFill>
                        <a:effectLst/>
                        <a:latin typeface="+mn-lt"/>
                      </a:endParaRPr>
                    </a:p>
                  </a:txBody>
                  <a:tcPr marR="0" marT="0"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000" b="0" i="0" u="none" strike="noStrike" kern="1200" dirty="0" smtClean="0">
                          <a:solidFill>
                            <a:schemeClr val="tx1">
                              <a:lumMod val="50000"/>
                            </a:schemeClr>
                          </a:solidFill>
                          <a:effectLst/>
                          <a:latin typeface="+mn-lt"/>
                          <a:ea typeface="+mn-ea"/>
                          <a:cs typeface="+mn-cs"/>
                        </a:rPr>
                        <a:t>Default Contract Classification</a:t>
                      </a:r>
                      <a:r>
                        <a:rPr lang="en-US" sz="1000" b="0" i="0" u="none" strike="noStrike" kern="1200" baseline="0" dirty="0" smtClean="0">
                          <a:solidFill>
                            <a:schemeClr val="tx1">
                              <a:lumMod val="50000"/>
                            </a:schemeClr>
                          </a:solidFill>
                          <a:effectLst/>
                          <a:latin typeface="+mn-lt"/>
                          <a:ea typeface="+mn-ea"/>
                          <a:cs typeface="+mn-cs"/>
                        </a:rPr>
                        <a:t> to Standard and make classification field read-only </a:t>
                      </a:r>
                      <a:endParaRPr lang="en-US" sz="1000" b="0" i="0" u="none" strike="noStrike" kern="1200" dirty="0">
                        <a:solidFill>
                          <a:schemeClr val="tx1">
                            <a:lumMod val="50000"/>
                          </a:schemeClr>
                        </a:solidFill>
                        <a:effectLst/>
                        <a:latin typeface="+mn-lt"/>
                        <a:ea typeface="+mn-ea"/>
                        <a:cs typeface="+mn-cs"/>
                      </a:endParaRPr>
                    </a:p>
                  </a:txBody>
                  <a:tcPr marR="0" marT="182880" marB="182880" anchor="ctr"/>
                </a:tc>
                <a:tc>
                  <a:txBody>
                    <a:bodyPr/>
                    <a:lstStyle/>
                    <a:p>
                      <a:pPr algn="ctr" fontAlgn="b"/>
                      <a:r>
                        <a:rPr lang="en-US" sz="1000" b="0" i="0" u="none" strike="noStrike" dirty="0" smtClean="0">
                          <a:solidFill>
                            <a:schemeClr val="tx1">
                              <a:lumMod val="50000"/>
                            </a:schemeClr>
                          </a:solidFill>
                          <a:effectLst/>
                          <a:latin typeface="+mn-lt"/>
                        </a:rPr>
                        <a:t>Retrofit</a:t>
                      </a:r>
                      <a:endParaRPr lang="en-US" sz="1000" b="0" i="0" u="none" strike="noStrike" dirty="0">
                        <a:solidFill>
                          <a:schemeClr val="tx1">
                            <a:lumMod val="50000"/>
                          </a:schemeClr>
                        </a:solidFill>
                        <a:effectLst/>
                        <a:latin typeface="+mn-lt"/>
                      </a:endParaRPr>
                    </a:p>
                  </a:txBody>
                  <a:tcPr marL="0" marR="0" marT="0" marB="0" anchor="ctr"/>
                </a:tc>
              </a:tr>
              <a:tr h="430762">
                <a:tc>
                  <a:txBody>
                    <a:bodyPr/>
                    <a:lstStyle/>
                    <a:p>
                      <a:pPr marL="0" marR="0" indent="0" algn="l" defTabSz="914400" rtl="0" eaLnBrk="1" fontAlgn="b" latinLnBrk="0" hangingPunct="1">
                        <a:lnSpc>
                          <a:spcPct val="100000"/>
                        </a:lnSpc>
                        <a:spcBef>
                          <a:spcPts val="0"/>
                        </a:spcBef>
                        <a:spcAft>
                          <a:spcPts val="0"/>
                        </a:spcAft>
                        <a:buClrTx/>
                        <a:buSzTx/>
                        <a:buFontTx/>
                        <a:buNone/>
                        <a:tabLst/>
                        <a:defRPr/>
                      </a:pPr>
                      <a:r>
                        <a:rPr lang="en-US" sz="1000" b="0" i="0" u="none" strike="noStrike" dirty="0" smtClean="0">
                          <a:solidFill>
                            <a:schemeClr val="tx1">
                              <a:lumMod val="50000"/>
                            </a:schemeClr>
                          </a:solidFill>
                          <a:effectLst/>
                          <a:latin typeface="+mn-lt"/>
                        </a:rPr>
                        <a:t>Contract Bill Plan event workflow</a:t>
                      </a:r>
                      <a:endParaRPr lang="en-US" sz="1000" b="0" i="0" u="none" strike="noStrike" dirty="0" smtClean="0">
                        <a:solidFill>
                          <a:schemeClr val="tx1">
                            <a:lumMod val="50000"/>
                          </a:schemeClr>
                        </a:solidFill>
                        <a:effectLst/>
                        <a:latin typeface="+mn-lt"/>
                      </a:endParaRPr>
                    </a:p>
                  </a:txBody>
                  <a:tcPr marR="0" marT="0" marB="0" anchor="ctr"/>
                </a:tc>
                <a:tc>
                  <a:txBody>
                    <a:bodyPr/>
                    <a:lstStyle/>
                    <a:p>
                      <a:pPr algn="l" fontAlgn="b"/>
                      <a:r>
                        <a:rPr lang="en-US" sz="1000" b="0" i="0" u="none" strike="noStrike" dirty="0" smtClean="0">
                          <a:solidFill>
                            <a:schemeClr val="tx1">
                              <a:lumMod val="50000"/>
                            </a:schemeClr>
                          </a:solidFill>
                          <a:effectLst/>
                          <a:latin typeface="+mn-lt"/>
                        </a:rPr>
                        <a:t>If any of the bill plan event status is changed</a:t>
                      </a:r>
                      <a:r>
                        <a:rPr lang="en-US" sz="1000" b="0" i="0" u="none" strike="noStrike" baseline="0" dirty="0" smtClean="0">
                          <a:solidFill>
                            <a:schemeClr val="tx1">
                              <a:lumMod val="50000"/>
                            </a:schemeClr>
                          </a:solidFill>
                          <a:effectLst/>
                          <a:latin typeface="+mn-lt"/>
                        </a:rPr>
                        <a:t>, Internal notes hyperlink should be display to capture the justification</a:t>
                      </a:r>
                      <a:endParaRPr lang="en-US" sz="1000" b="0" i="0" u="none" strike="noStrike" dirty="0">
                        <a:solidFill>
                          <a:schemeClr val="tx1">
                            <a:lumMod val="50000"/>
                          </a:schemeClr>
                        </a:solidFill>
                        <a:effectLst/>
                        <a:latin typeface="+mn-lt"/>
                      </a:endParaRPr>
                    </a:p>
                  </a:txBody>
                  <a:tcPr marR="0" marT="182880" marB="182880" anchor="ctr"/>
                </a:tc>
                <a:tc>
                  <a:txBody>
                    <a:bodyPr/>
                    <a:lstStyle/>
                    <a:p>
                      <a:pPr algn="ctr" fontAlgn="b"/>
                      <a:r>
                        <a:rPr lang="en-US" sz="1000" b="0" i="0" u="none" strike="noStrike" dirty="0" smtClean="0">
                          <a:solidFill>
                            <a:schemeClr val="tx1">
                              <a:lumMod val="50000"/>
                            </a:schemeClr>
                          </a:solidFill>
                          <a:effectLst/>
                          <a:latin typeface="+mn-lt"/>
                        </a:rPr>
                        <a:t>Retrofit</a:t>
                      </a:r>
                      <a:endParaRPr lang="en-US" sz="1000" b="0" i="0" u="none" strike="noStrike" dirty="0">
                        <a:solidFill>
                          <a:schemeClr val="tx1">
                            <a:lumMod val="50000"/>
                          </a:schemeClr>
                        </a:solidFill>
                        <a:effectLst/>
                        <a:latin typeface="+mn-lt"/>
                      </a:endParaRPr>
                    </a:p>
                  </a:txBody>
                  <a:tcPr marL="0" marR="0" marT="0" marB="0" anchor="ctr"/>
                </a:tc>
              </a:tr>
              <a:tr h="430762">
                <a:tc>
                  <a:txBody>
                    <a:bodyPr/>
                    <a:lstStyle/>
                    <a:p>
                      <a:pPr marL="0" marR="0" indent="0" algn="l" defTabSz="914400" rtl="0" eaLnBrk="1" fontAlgn="b" latinLnBrk="0" hangingPunct="1">
                        <a:lnSpc>
                          <a:spcPct val="100000"/>
                        </a:lnSpc>
                        <a:spcBef>
                          <a:spcPts val="0"/>
                        </a:spcBef>
                        <a:spcAft>
                          <a:spcPts val="0"/>
                        </a:spcAft>
                        <a:buClrTx/>
                        <a:buSzTx/>
                        <a:buFontTx/>
                        <a:buNone/>
                        <a:tabLst/>
                        <a:defRPr/>
                      </a:pPr>
                      <a:r>
                        <a:rPr lang="en-US" sz="1000" b="0" i="0" u="none" strike="noStrike" dirty="0" err="1" smtClean="0">
                          <a:solidFill>
                            <a:schemeClr val="tx1">
                              <a:lumMod val="50000"/>
                            </a:schemeClr>
                          </a:solidFill>
                          <a:effectLst/>
                          <a:latin typeface="+mn-lt"/>
                        </a:rPr>
                        <a:t>MileStone</a:t>
                      </a:r>
                      <a:r>
                        <a:rPr lang="en-US" sz="1000" b="0" i="0" u="none" strike="noStrike" baseline="0" dirty="0" smtClean="0">
                          <a:solidFill>
                            <a:schemeClr val="tx1">
                              <a:lumMod val="50000"/>
                            </a:schemeClr>
                          </a:solidFill>
                          <a:effectLst/>
                          <a:latin typeface="+mn-lt"/>
                        </a:rPr>
                        <a:t> Date logic changes</a:t>
                      </a:r>
                      <a:endParaRPr lang="en-US" sz="1000" b="0" i="0" u="none" strike="noStrike" dirty="0" smtClean="0">
                        <a:solidFill>
                          <a:schemeClr val="tx1">
                            <a:lumMod val="50000"/>
                          </a:schemeClr>
                        </a:solidFill>
                        <a:effectLst/>
                        <a:latin typeface="+mn-lt"/>
                      </a:endParaRPr>
                    </a:p>
                  </a:txBody>
                  <a:tcPr marR="0" marT="0" marB="0" anchor="ctr"/>
                </a:tc>
                <a:tc>
                  <a:txBody>
                    <a:bodyPr/>
                    <a:lstStyle/>
                    <a:p>
                      <a:pPr algn="l" fontAlgn="b"/>
                      <a:r>
                        <a:rPr lang="en-US" sz="1000" b="0" i="0" u="none" strike="noStrike" dirty="0" smtClean="0">
                          <a:solidFill>
                            <a:schemeClr val="tx1">
                              <a:lumMod val="50000"/>
                            </a:schemeClr>
                          </a:solidFill>
                          <a:effectLst/>
                          <a:latin typeface="+mn-lt"/>
                        </a:rPr>
                        <a:t>If the Contract milestone is not completed, rest of the date events in the</a:t>
                      </a:r>
                    </a:p>
                    <a:p>
                      <a:pPr marL="171450" lvl="0" indent="-171450" algn="l" fontAlgn="b">
                        <a:buFont typeface="Arial" panose="020B0604020202020204" pitchFamily="34" charset="0"/>
                        <a:buChar char="•"/>
                      </a:pPr>
                      <a:r>
                        <a:rPr lang="en-US" sz="1000" b="0" i="0" u="none" strike="noStrike" dirty="0" smtClean="0">
                          <a:solidFill>
                            <a:schemeClr val="tx1">
                              <a:lumMod val="50000"/>
                            </a:schemeClr>
                          </a:solidFill>
                          <a:effectLst/>
                          <a:latin typeface="+mn-lt"/>
                        </a:rPr>
                        <a:t>Billing Plan should not send to Billing interface even it satisfies the date conditions</a:t>
                      </a:r>
                    </a:p>
                    <a:p>
                      <a:pPr marL="171450" lvl="0" indent="-171450" algn="l" fontAlgn="b">
                        <a:buFont typeface="Arial" panose="020B0604020202020204" pitchFamily="34" charset="0"/>
                        <a:buChar char="•"/>
                      </a:pPr>
                      <a:r>
                        <a:rPr lang="en-US" sz="1000" b="0" i="0" u="none" strike="noStrike" dirty="0" smtClean="0">
                          <a:solidFill>
                            <a:schemeClr val="tx1">
                              <a:lumMod val="50000"/>
                            </a:schemeClr>
                          </a:solidFill>
                          <a:effectLst/>
                          <a:latin typeface="+mn-lt"/>
                        </a:rPr>
                        <a:t>Revenue Plan should not create Revenue accounting entries even it satisfies the date conditions</a:t>
                      </a:r>
                    </a:p>
                    <a:p>
                      <a:pPr algn="l" fontAlgn="b"/>
                      <a:r>
                        <a:rPr lang="en-US" sz="1000" b="0" i="0" u="none" strike="noStrike" dirty="0" smtClean="0">
                          <a:solidFill>
                            <a:schemeClr val="tx1">
                              <a:lumMod val="50000"/>
                            </a:schemeClr>
                          </a:solidFill>
                          <a:effectLst/>
                          <a:latin typeface="+mn-lt"/>
                        </a:rPr>
                        <a:t>If the Contract milestone is completed, Milestone Update process should be run which will update the rest of the date events in the</a:t>
                      </a:r>
                    </a:p>
                    <a:p>
                      <a:pPr marL="171450" indent="-171450" algn="l" fontAlgn="b">
                        <a:buFont typeface="Arial" panose="020B0604020202020204" pitchFamily="34" charset="0"/>
                        <a:buChar char="•"/>
                      </a:pPr>
                      <a:r>
                        <a:rPr lang="en-US" sz="1000" b="0" i="0" u="none" strike="noStrike" dirty="0" smtClean="0">
                          <a:solidFill>
                            <a:schemeClr val="tx1">
                              <a:lumMod val="50000"/>
                            </a:schemeClr>
                          </a:solidFill>
                          <a:effectLst/>
                          <a:latin typeface="+mn-lt"/>
                        </a:rPr>
                        <a:t>Billing plan monthly (or) quarterly from the Milestone completion date based on the prior event schedule</a:t>
                      </a:r>
                    </a:p>
                    <a:p>
                      <a:pPr marL="171450" indent="-171450" algn="l" fontAlgn="b">
                        <a:buFont typeface="Arial" panose="020B0604020202020204" pitchFamily="34" charset="0"/>
                        <a:buChar char="•"/>
                      </a:pPr>
                      <a:r>
                        <a:rPr lang="en-US" sz="1000" b="0" i="0" u="none" strike="noStrike" dirty="0" smtClean="0">
                          <a:solidFill>
                            <a:schemeClr val="tx1">
                              <a:lumMod val="50000"/>
                            </a:schemeClr>
                          </a:solidFill>
                          <a:effectLst/>
                          <a:latin typeface="+mn-lt"/>
                        </a:rPr>
                        <a:t>Revenue plan monthly (or) quarterly from the Milestone completion date based on the prior event schedule</a:t>
                      </a:r>
                    </a:p>
                  </a:txBody>
                  <a:tcPr marR="0" marT="182880" marB="182880" anchor="ctr"/>
                </a:tc>
                <a:tc>
                  <a:txBody>
                    <a:bodyPr/>
                    <a:lstStyle/>
                    <a:p>
                      <a:pPr algn="ctr" fontAlgn="b"/>
                      <a:r>
                        <a:rPr lang="en-US" sz="1000" b="0" i="0" u="none" strike="noStrike" dirty="0" smtClean="0">
                          <a:solidFill>
                            <a:schemeClr val="tx1">
                              <a:lumMod val="50000"/>
                            </a:schemeClr>
                          </a:solidFill>
                          <a:effectLst/>
                          <a:latin typeface="+mn-lt"/>
                        </a:rPr>
                        <a:t>Retrofit</a:t>
                      </a:r>
                      <a:endParaRPr lang="en-US" sz="1000" b="0" i="0" u="none" strike="noStrike" dirty="0">
                        <a:solidFill>
                          <a:schemeClr val="tx1">
                            <a:lumMod val="50000"/>
                          </a:schemeClr>
                        </a:solidFill>
                        <a:effectLst/>
                        <a:latin typeface="+mn-lt"/>
                      </a:endParaRPr>
                    </a:p>
                  </a:txBody>
                  <a:tcPr marL="0" marR="0" marT="0" marB="0" anchor="ctr"/>
                </a:tc>
              </a:tr>
            </a:tbl>
          </a:graphicData>
        </a:graphic>
      </p:graphicFrame>
    </p:spTree>
    <p:extLst>
      <p:ext uri="{BB962C8B-B14F-4D97-AF65-F5344CB8AC3E}">
        <p14:creationId xmlns:p14="http://schemas.microsoft.com/office/powerpoint/2010/main" val="3495134488"/>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000" dirty="0">
                <a:solidFill>
                  <a:srgbClr val="C00000"/>
                </a:solidFill>
              </a:rPr>
              <a:t>Customizations</a:t>
            </a:r>
          </a:p>
        </p:txBody>
      </p:sp>
      <p:graphicFrame>
        <p:nvGraphicFramePr>
          <p:cNvPr id="3" name="Table 2"/>
          <p:cNvGraphicFramePr>
            <a:graphicFrameLocks noGrp="1"/>
          </p:cNvGraphicFramePr>
          <p:nvPr>
            <p:extLst>
              <p:ext uri="{D42A27DB-BD31-4B8C-83A1-F6EECF244321}">
                <p14:modId xmlns:p14="http://schemas.microsoft.com/office/powerpoint/2010/main" val="2552996401"/>
              </p:ext>
            </p:extLst>
          </p:nvPr>
        </p:nvGraphicFramePr>
        <p:xfrm>
          <a:off x="230188" y="1150940"/>
          <a:ext cx="8361362" cy="3413760"/>
        </p:xfrm>
        <a:graphic>
          <a:graphicData uri="http://schemas.openxmlformats.org/drawingml/2006/table">
            <a:tbl>
              <a:tblPr firstRow="1" bandRow="1">
                <a:tableStyleId>{8EC20E35-A176-4012-BC5E-935CFFF8708E}</a:tableStyleId>
              </a:tblPr>
              <a:tblGrid>
                <a:gridCol w="2008187"/>
                <a:gridCol w="4813988"/>
                <a:gridCol w="1539187"/>
              </a:tblGrid>
              <a:tr h="177373">
                <a:tc>
                  <a:txBody>
                    <a:bodyPr/>
                    <a:lstStyle/>
                    <a:p>
                      <a:pPr algn="l" fontAlgn="b"/>
                      <a:r>
                        <a:rPr lang="en-US" sz="1400" b="0" i="0" u="none" strike="noStrike" dirty="0" smtClean="0">
                          <a:solidFill>
                            <a:schemeClr val="bg1"/>
                          </a:solidFill>
                          <a:effectLst/>
                          <a:latin typeface="Calibri"/>
                        </a:rPr>
                        <a:t>Customizations</a:t>
                      </a:r>
                      <a:endParaRPr lang="en-US" sz="1400" b="0" i="0" u="none" strike="noStrike" dirty="0">
                        <a:solidFill>
                          <a:schemeClr val="bg1"/>
                        </a:solidFill>
                        <a:effectLst/>
                        <a:latin typeface="Calibri"/>
                      </a:endParaRPr>
                    </a:p>
                  </a:txBody>
                  <a:tcPr marR="0" marT="0" marB="0" anchor="b"/>
                </a:tc>
                <a:tc>
                  <a:txBody>
                    <a:bodyPr/>
                    <a:lstStyle/>
                    <a:p>
                      <a:pPr algn="l" fontAlgn="b"/>
                      <a:r>
                        <a:rPr lang="en-US" sz="1400" b="0" i="0" u="none" strike="noStrike" dirty="0" smtClean="0">
                          <a:solidFill>
                            <a:schemeClr val="bg1"/>
                          </a:solidFill>
                          <a:effectLst/>
                          <a:latin typeface="Calibri"/>
                        </a:rPr>
                        <a:t>Description</a:t>
                      </a:r>
                      <a:endParaRPr lang="en-US" sz="1400" b="0" i="0" u="none" strike="noStrike" dirty="0">
                        <a:solidFill>
                          <a:schemeClr val="bg1"/>
                        </a:solidFill>
                        <a:effectLst/>
                        <a:latin typeface="Calibri"/>
                      </a:endParaRPr>
                    </a:p>
                  </a:txBody>
                  <a:tcPr marR="0" marT="0" marB="0" anchor="ctr"/>
                </a:tc>
                <a:tc>
                  <a:txBody>
                    <a:bodyPr/>
                    <a:lstStyle/>
                    <a:p>
                      <a:pPr algn="ctr" fontAlgn="b"/>
                      <a:r>
                        <a:rPr lang="en-US" sz="1400" b="0" i="0" u="none" strike="noStrike" dirty="0" smtClean="0">
                          <a:solidFill>
                            <a:schemeClr val="bg1"/>
                          </a:solidFill>
                          <a:effectLst/>
                          <a:latin typeface="Calibri"/>
                        </a:rPr>
                        <a:t>Carry forward</a:t>
                      </a:r>
                      <a:endParaRPr lang="en-US" sz="1400" b="0" i="0" u="none" strike="noStrike" dirty="0">
                        <a:solidFill>
                          <a:schemeClr val="bg1"/>
                        </a:solidFill>
                        <a:effectLst/>
                        <a:latin typeface="Calibri"/>
                      </a:endParaRPr>
                    </a:p>
                  </a:txBody>
                  <a:tcPr marL="0" marR="0" marT="0" marB="0" anchor="ctr"/>
                </a:tc>
              </a:tr>
              <a:tr h="430762">
                <a:tc>
                  <a:txBody>
                    <a:bodyPr/>
                    <a:lstStyle/>
                    <a:p>
                      <a:pPr marL="0" marR="0" indent="0" algn="l" defTabSz="914400" rtl="0" eaLnBrk="1" fontAlgn="b" latinLnBrk="0" hangingPunct="1">
                        <a:lnSpc>
                          <a:spcPct val="100000"/>
                        </a:lnSpc>
                        <a:spcBef>
                          <a:spcPts val="0"/>
                        </a:spcBef>
                        <a:spcAft>
                          <a:spcPts val="0"/>
                        </a:spcAft>
                        <a:buClrTx/>
                        <a:buSzTx/>
                        <a:buFontTx/>
                        <a:buNone/>
                        <a:tabLst/>
                        <a:defRPr/>
                      </a:pPr>
                      <a:r>
                        <a:rPr lang="en-US" sz="1000" b="0" i="0" u="none" strike="noStrike" dirty="0" smtClean="0">
                          <a:solidFill>
                            <a:schemeClr val="tx1">
                              <a:lumMod val="50000"/>
                            </a:schemeClr>
                          </a:solidFill>
                          <a:effectLst/>
                          <a:latin typeface="+mn-lt"/>
                        </a:rPr>
                        <a:t>Modify Ship to Address details</a:t>
                      </a:r>
                      <a:endParaRPr lang="en-US" sz="1000" b="0" i="0" u="none" strike="noStrike" dirty="0" smtClean="0">
                        <a:solidFill>
                          <a:schemeClr val="tx1">
                            <a:lumMod val="50000"/>
                          </a:schemeClr>
                        </a:solidFill>
                        <a:effectLst/>
                        <a:latin typeface="+mn-lt"/>
                      </a:endParaRPr>
                    </a:p>
                  </a:txBody>
                  <a:tcPr marR="0" marT="0" marB="0" anchor="ctr"/>
                </a:tc>
                <a:tc>
                  <a:txBody>
                    <a:bodyPr/>
                    <a:lstStyle/>
                    <a:p>
                      <a:pPr marL="0" algn="l" defTabSz="914400" rtl="0" eaLnBrk="1" fontAlgn="b" latinLnBrk="0" hangingPunct="1"/>
                      <a:r>
                        <a:rPr lang="en-US" sz="1000" b="0" i="0" u="none" strike="noStrike" kern="1200" dirty="0" smtClean="0">
                          <a:solidFill>
                            <a:schemeClr val="tx1">
                              <a:lumMod val="50000"/>
                            </a:schemeClr>
                          </a:solidFill>
                          <a:effectLst/>
                          <a:latin typeface="+mn-lt"/>
                          <a:ea typeface="+mn-ea"/>
                          <a:cs typeface="+mn-cs"/>
                        </a:rPr>
                        <a:t>Allow users to modify Ship</a:t>
                      </a:r>
                      <a:r>
                        <a:rPr lang="en-US" sz="1000" b="0" i="0" u="none" strike="noStrike" kern="1200" baseline="0" dirty="0" smtClean="0">
                          <a:solidFill>
                            <a:schemeClr val="tx1">
                              <a:lumMod val="50000"/>
                            </a:schemeClr>
                          </a:solidFill>
                          <a:effectLst/>
                          <a:latin typeface="+mn-lt"/>
                          <a:ea typeface="+mn-ea"/>
                          <a:cs typeface="+mn-cs"/>
                        </a:rPr>
                        <a:t> to Address </a:t>
                      </a:r>
                      <a:r>
                        <a:rPr lang="en-US" sz="1000" b="0" i="0" u="none" strike="noStrike" kern="1200" baseline="0" dirty="0" err="1" smtClean="0">
                          <a:solidFill>
                            <a:schemeClr val="tx1">
                              <a:lumMod val="50000"/>
                            </a:schemeClr>
                          </a:solidFill>
                          <a:effectLst/>
                          <a:latin typeface="+mn-lt"/>
                          <a:ea typeface="+mn-ea"/>
                          <a:cs typeface="+mn-cs"/>
                        </a:rPr>
                        <a:t>Seq</a:t>
                      </a:r>
                      <a:r>
                        <a:rPr lang="en-US" sz="1000" b="0" i="0" u="none" strike="noStrike" kern="1200" baseline="0" dirty="0" smtClean="0">
                          <a:solidFill>
                            <a:schemeClr val="tx1">
                              <a:lumMod val="50000"/>
                            </a:schemeClr>
                          </a:solidFill>
                          <a:effectLst/>
                          <a:latin typeface="+mn-lt"/>
                          <a:ea typeface="+mn-ea"/>
                          <a:cs typeface="+mn-cs"/>
                        </a:rPr>
                        <a:t> number and Primary Contact ID</a:t>
                      </a:r>
                      <a:endParaRPr lang="en-US" sz="1000" b="0" i="0" u="none" strike="noStrike" kern="1200" dirty="0">
                        <a:solidFill>
                          <a:schemeClr val="tx1">
                            <a:lumMod val="50000"/>
                          </a:schemeClr>
                        </a:solidFill>
                        <a:effectLst/>
                        <a:latin typeface="+mn-lt"/>
                        <a:ea typeface="+mn-ea"/>
                        <a:cs typeface="+mn-cs"/>
                      </a:endParaRPr>
                    </a:p>
                  </a:txBody>
                  <a:tcPr marR="0" marT="182880" marB="18288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en-US" sz="1000" b="0" i="0" u="none" strike="noStrike" dirty="0" smtClean="0">
                          <a:solidFill>
                            <a:schemeClr val="tx1">
                              <a:lumMod val="50000"/>
                            </a:schemeClr>
                          </a:solidFill>
                          <a:effectLst/>
                          <a:latin typeface="+mn-lt"/>
                        </a:rPr>
                        <a:t>Retrofit</a:t>
                      </a:r>
                    </a:p>
                  </a:txBody>
                  <a:tcPr marL="0" marR="0" marT="0" marB="0" anchor="ctr"/>
                </a:tc>
              </a:tr>
              <a:tr h="430762">
                <a:tc>
                  <a:txBody>
                    <a:bodyPr/>
                    <a:lstStyle/>
                    <a:p>
                      <a:pPr marL="0" marR="0" indent="0" algn="l" defTabSz="914400" rtl="0" eaLnBrk="1" fontAlgn="b" latinLnBrk="0" hangingPunct="1">
                        <a:lnSpc>
                          <a:spcPct val="100000"/>
                        </a:lnSpc>
                        <a:spcBef>
                          <a:spcPts val="0"/>
                        </a:spcBef>
                        <a:spcAft>
                          <a:spcPts val="0"/>
                        </a:spcAft>
                        <a:buClrTx/>
                        <a:buSzTx/>
                        <a:buFontTx/>
                        <a:buNone/>
                        <a:tabLst/>
                        <a:defRPr/>
                      </a:pPr>
                      <a:r>
                        <a:rPr lang="en-US" sz="1000" b="0" i="0" u="none" strike="noStrike" dirty="0" smtClean="0">
                          <a:solidFill>
                            <a:schemeClr val="tx1">
                              <a:lumMod val="50000"/>
                            </a:schemeClr>
                          </a:solidFill>
                          <a:effectLst/>
                          <a:latin typeface="+mn-lt"/>
                        </a:rPr>
                        <a:t>Contract Bill Plan</a:t>
                      </a:r>
                      <a:r>
                        <a:rPr lang="en-US" sz="1000" b="0" i="0" u="none" strike="noStrike" baseline="0" dirty="0" smtClean="0">
                          <a:solidFill>
                            <a:schemeClr val="tx1">
                              <a:lumMod val="50000"/>
                            </a:schemeClr>
                          </a:solidFill>
                          <a:effectLst/>
                          <a:latin typeface="+mn-lt"/>
                        </a:rPr>
                        <a:t> Event Note Changes</a:t>
                      </a:r>
                      <a:endParaRPr lang="en-US" sz="1000" b="0" i="0" u="none" strike="noStrike" dirty="0" smtClean="0">
                        <a:solidFill>
                          <a:schemeClr val="tx1">
                            <a:lumMod val="50000"/>
                          </a:schemeClr>
                        </a:solidFill>
                        <a:effectLst/>
                        <a:latin typeface="+mn-lt"/>
                      </a:endParaRPr>
                    </a:p>
                  </a:txBody>
                  <a:tcPr marR="0" marT="0" marB="0" anchor="ctr"/>
                </a:tc>
                <a:tc>
                  <a:txBody>
                    <a:bodyPr/>
                    <a:lstStyle/>
                    <a:p>
                      <a:pPr algn="l" fontAlgn="b"/>
                      <a:r>
                        <a:rPr lang="en-US" sz="1000" b="0" i="0" u="none" strike="noStrike" dirty="0" smtClean="0">
                          <a:solidFill>
                            <a:schemeClr val="tx1">
                              <a:lumMod val="50000"/>
                            </a:schemeClr>
                          </a:solidFill>
                          <a:effectLst/>
                          <a:latin typeface="+mn-lt"/>
                        </a:rPr>
                        <a:t>Bill</a:t>
                      </a:r>
                      <a:r>
                        <a:rPr lang="en-US" sz="1000" b="0" i="0" u="none" strike="noStrike" baseline="0" dirty="0" smtClean="0">
                          <a:solidFill>
                            <a:schemeClr val="tx1">
                              <a:lumMod val="50000"/>
                            </a:schemeClr>
                          </a:solidFill>
                          <a:effectLst/>
                          <a:latin typeface="+mn-lt"/>
                        </a:rPr>
                        <a:t> Plan Event Notes hyperlink should be moved our of grid and display below to allow user to enter multiple motes </a:t>
                      </a:r>
                      <a:endParaRPr lang="en-US" sz="1000" b="0" i="0" u="none" strike="noStrike" dirty="0">
                        <a:solidFill>
                          <a:schemeClr val="tx1">
                            <a:lumMod val="50000"/>
                          </a:schemeClr>
                        </a:solidFill>
                        <a:effectLst/>
                        <a:latin typeface="+mn-lt"/>
                      </a:endParaRPr>
                    </a:p>
                  </a:txBody>
                  <a:tcPr marR="0" marT="182880" marB="182880" anchor="ctr"/>
                </a:tc>
                <a:tc>
                  <a:txBody>
                    <a:bodyPr/>
                    <a:lstStyle/>
                    <a:p>
                      <a:pPr algn="ctr" fontAlgn="b"/>
                      <a:r>
                        <a:rPr lang="en-US" sz="1000" b="0" i="0" u="none" strike="noStrike" dirty="0" smtClean="0">
                          <a:solidFill>
                            <a:schemeClr val="tx1">
                              <a:lumMod val="50000"/>
                            </a:schemeClr>
                          </a:solidFill>
                          <a:effectLst/>
                          <a:latin typeface="+mn-lt"/>
                        </a:rPr>
                        <a:t>Retrofit</a:t>
                      </a:r>
                      <a:endParaRPr lang="en-US" sz="1000" b="0" i="0" u="none" strike="noStrike" dirty="0">
                        <a:solidFill>
                          <a:schemeClr val="tx1">
                            <a:lumMod val="50000"/>
                          </a:schemeClr>
                        </a:solidFill>
                        <a:effectLst/>
                        <a:latin typeface="+mn-lt"/>
                      </a:endParaRPr>
                    </a:p>
                  </a:txBody>
                  <a:tcPr marL="0" marR="0" marT="0" marB="0" anchor="ctr"/>
                </a:tc>
              </a:tr>
              <a:tr h="430762">
                <a:tc>
                  <a:txBody>
                    <a:bodyPr/>
                    <a:lstStyle/>
                    <a:p>
                      <a:pPr marL="0" marR="0" indent="0" algn="l" defTabSz="914400" rtl="0" eaLnBrk="1" fontAlgn="b" latinLnBrk="0" hangingPunct="1">
                        <a:lnSpc>
                          <a:spcPct val="100000"/>
                        </a:lnSpc>
                        <a:spcBef>
                          <a:spcPts val="0"/>
                        </a:spcBef>
                        <a:spcAft>
                          <a:spcPts val="0"/>
                        </a:spcAft>
                        <a:buClrTx/>
                        <a:buSzTx/>
                        <a:buFontTx/>
                        <a:buNone/>
                        <a:tabLst/>
                        <a:defRPr/>
                      </a:pPr>
                      <a:r>
                        <a:rPr lang="en-US" sz="1000" b="0" i="0" u="none" strike="noStrike" dirty="0" smtClean="0">
                          <a:solidFill>
                            <a:schemeClr val="tx1">
                              <a:lumMod val="50000"/>
                            </a:schemeClr>
                          </a:solidFill>
                          <a:effectLst/>
                          <a:latin typeface="+mn-lt"/>
                        </a:rPr>
                        <a:t>Contract CPI </a:t>
                      </a:r>
                      <a:r>
                        <a:rPr lang="en-US" sz="1000" b="0" i="0" u="none" strike="noStrike" baseline="0" dirty="0" smtClean="0">
                          <a:solidFill>
                            <a:schemeClr val="tx1">
                              <a:lumMod val="50000"/>
                            </a:schemeClr>
                          </a:solidFill>
                          <a:effectLst/>
                          <a:latin typeface="+mn-lt"/>
                        </a:rPr>
                        <a:t>Changes</a:t>
                      </a:r>
                      <a:endParaRPr lang="en-US" sz="1000" b="0" i="0" u="none" strike="noStrike" dirty="0" smtClean="0">
                        <a:solidFill>
                          <a:schemeClr val="tx1">
                            <a:lumMod val="50000"/>
                          </a:schemeClr>
                        </a:solidFill>
                        <a:effectLst/>
                        <a:latin typeface="+mn-lt"/>
                      </a:endParaRPr>
                    </a:p>
                  </a:txBody>
                  <a:tcPr marR="0" marT="0" marB="0" anchor="ctr"/>
                </a:tc>
                <a:tc>
                  <a:txBody>
                    <a:bodyPr/>
                    <a:lstStyle/>
                    <a:p>
                      <a:pPr lvl="0" hangingPunct="0"/>
                      <a:r>
                        <a:rPr lang="en-US" sz="1000" kern="1200" dirty="0" smtClean="0">
                          <a:solidFill>
                            <a:schemeClr val="dk1"/>
                          </a:solidFill>
                          <a:effectLst/>
                          <a:latin typeface="+mn-lt"/>
                          <a:ea typeface="+mn-ea"/>
                          <a:cs typeface="+mn-cs"/>
                        </a:rPr>
                        <a:t>Identify contracts containing annual [Consumer Price Index] (CPI) increases</a:t>
                      </a:r>
                    </a:p>
                    <a:p>
                      <a:pPr lvl="0" hangingPunct="0"/>
                      <a:r>
                        <a:rPr lang="en-US" sz="1000" kern="1200" dirty="0" smtClean="0">
                          <a:solidFill>
                            <a:schemeClr val="dk1"/>
                          </a:solidFill>
                          <a:effectLst/>
                          <a:latin typeface="+mn-lt"/>
                          <a:ea typeface="+mn-ea"/>
                          <a:cs typeface="+mn-cs"/>
                        </a:rPr>
                        <a:t>Systematically apply the annual [Consumer Price Index] (CPI) increase in [ERP] </a:t>
                      </a:r>
                    </a:p>
                    <a:p>
                      <a:r>
                        <a:rPr lang="en-US" sz="1000" kern="1200" dirty="0" smtClean="0">
                          <a:solidFill>
                            <a:schemeClr val="dk1"/>
                          </a:solidFill>
                          <a:effectLst/>
                          <a:latin typeface="+mn-lt"/>
                          <a:ea typeface="+mn-ea"/>
                          <a:cs typeface="+mn-cs"/>
                        </a:rPr>
                        <a:t>Produce reports for Lynx users, Financial Operations Team, controllers, etc. on [Consumer Price Index] (CPI) increases</a:t>
                      </a:r>
                      <a:endParaRPr lang="en-US" sz="1000" b="0" i="0" u="none" strike="noStrike" kern="1200" dirty="0">
                        <a:solidFill>
                          <a:schemeClr val="tx1">
                            <a:lumMod val="50000"/>
                          </a:schemeClr>
                        </a:solidFill>
                        <a:effectLst/>
                        <a:latin typeface="+mn-lt"/>
                        <a:ea typeface="+mn-ea"/>
                        <a:cs typeface="+mn-cs"/>
                      </a:endParaRPr>
                    </a:p>
                  </a:txBody>
                  <a:tcPr marR="0" marT="182880" marB="182880" anchor="ctr"/>
                </a:tc>
                <a:tc>
                  <a:txBody>
                    <a:bodyPr/>
                    <a:lstStyle/>
                    <a:p>
                      <a:pPr algn="ctr" fontAlgn="b"/>
                      <a:r>
                        <a:rPr lang="en-US" sz="1000" b="0" i="0" u="none" strike="noStrike" dirty="0" smtClean="0">
                          <a:solidFill>
                            <a:schemeClr val="tx1">
                              <a:lumMod val="50000"/>
                            </a:schemeClr>
                          </a:solidFill>
                          <a:effectLst/>
                          <a:latin typeface="+mn-lt"/>
                        </a:rPr>
                        <a:t>Retrofit</a:t>
                      </a:r>
                      <a:endParaRPr lang="en-US" sz="1000" b="0" i="0" u="none" strike="noStrike" dirty="0">
                        <a:solidFill>
                          <a:schemeClr val="tx1">
                            <a:lumMod val="50000"/>
                          </a:schemeClr>
                        </a:solidFill>
                        <a:effectLst/>
                        <a:latin typeface="+mn-lt"/>
                      </a:endParaRPr>
                    </a:p>
                  </a:txBody>
                  <a:tcPr marL="0" marR="0" marT="0" marB="0" anchor="ctr"/>
                </a:tc>
              </a:tr>
              <a:tr h="430762">
                <a:tc>
                  <a:txBody>
                    <a:bodyPr/>
                    <a:lstStyle/>
                    <a:p>
                      <a:pPr marL="0" marR="0" indent="0" algn="l" defTabSz="914400" rtl="0" eaLnBrk="1" fontAlgn="b" latinLnBrk="0" hangingPunct="1">
                        <a:lnSpc>
                          <a:spcPct val="100000"/>
                        </a:lnSpc>
                        <a:spcBef>
                          <a:spcPts val="0"/>
                        </a:spcBef>
                        <a:spcAft>
                          <a:spcPts val="0"/>
                        </a:spcAft>
                        <a:buClrTx/>
                        <a:buSzTx/>
                        <a:buFontTx/>
                        <a:buNone/>
                        <a:tabLst/>
                        <a:defRPr/>
                      </a:pPr>
                      <a:endParaRPr lang="en-US" sz="1000" b="0" i="0" u="none" strike="noStrike" dirty="0" smtClean="0">
                        <a:solidFill>
                          <a:schemeClr val="tx1">
                            <a:lumMod val="50000"/>
                          </a:schemeClr>
                        </a:solidFill>
                        <a:effectLst/>
                        <a:latin typeface="+mn-lt"/>
                      </a:endParaRPr>
                    </a:p>
                  </a:txBody>
                  <a:tcPr marR="0" marT="0" marB="0" anchor="ctr"/>
                </a:tc>
                <a:tc>
                  <a:txBody>
                    <a:bodyPr/>
                    <a:lstStyle/>
                    <a:p>
                      <a:pPr algn="l" fontAlgn="b"/>
                      <a:endParaRPr lang="en-US" sz="1000" b="0" i="0" u="none" strike="noStrike" dirty="0">
                        <a:solidFill>
                          <a:schemeClr val="tx1">
                            <a:lumMod val="50000"/>
                          </a:schemeClr>
                        </a:solidFill>
                        <a:effectLst/>
                        <a:latin typeface="+mn-lt"/>
                      </a:endParaRPr>
                    </a:p>
                  </a:txBody>
                  <a:tcPr marR="0" marT="182880" marB="182880" anchor="ctr"/>
                </a:tc>
                <a:tc>
                  <a:txBody>
                    <a:bodyPr/>
                    <a:lstStyle/>
                    <a:p>
                      <a:pPr algn="ctr" fontAlgn="b"/>
                      <a:endParaRPr lang="en-US" sz="1000" b="0" i="0" u="none" strike="noStrike" dirty="0">
                        <a:solidFill>
                          <a:schemeClr val="tx1">
                            <a:lumMod val="50000"/>
                          </a:schemeClr>
                        </a:solidFill>
                        <a:effectLst/>
                        <a:latin typeface="+mn-lt"/>
                      </a:endParaRPr>
                    </a:p>
                  </a:txBody>
                  <a:tcPr marL="0" marR="0" marT="0" marB="0" anchor="ctr"/>
                </a:tc>
              </a:tr>
              <a:tr h="430762">
                <a:tc>
                  <a:txBody>
                    <a:bodyPr/>
                    <a:lstStyle/>
                    <a:p>
                      <a:pPr marL="0" marR="0" indent="0" algn="l" defTabSz="914400" rtl="0" eaLnBrk="1" fontAlgn="b" latinLnBrk="0" hangingPunct="1">
                        <a:lnSpc>
                          <a:spcPct val="100000"/>
                        </a:lnSpc>
                        <a:spcBef>
                          <a:spcPts val="0"/>
                        </a:spcBef>
                        <a:spcAft>
                          <a:spcPts val="0"/>
                        </a:spcAft>
                        <a:buClrTx/>
                        <a:buSzTx/>
                        <a:buFontTx/>
                        <a:buNone/>
                        <a:tabLst/>
                        <a:defRPr/>
                      </a:pPr>
                      <a:endParaRPr lang="en-US" sz="1000" b="0" i="0" u="none" strike="noStrike" dirty="0" smtClean="0">
                        <a:solidFill>
                          <a:schemeClr val="tx1">
                            <a:lumMod val="50000"/>
                          </a:schemeClr>
                        </a:solidFill>
                        <a:effectLst/>
                        <a:latin typeface="+mn-lt"/>
                      </a:endParaRPr>
                    </a:p>
                  </a:txBody>
                  <a:tcPr marR="0" marT="0" marB="0" anchor="ctr"/>
                </a:tc>
                <a:tc>
                  <a:txBody>
                    <a:bodyPr/>
                    <a:lstStyle/>
                    <a:p>
                      <a:pPr algn="l" fontAlgn="b"/>
                      <a:endParaRPr lang="en-US" sz="1000" b="0" i="0" u="none" strike="noStrike" dirty="0" smtClean="0">
                        <a:solidFill>
                          <a:schemeClr val="tx1">
                            <a:lumMod val="50000"/>
                          </a:schemeClr>
                        </a:solidFill>
                        <a:effectLst/>
                        <a:latin typeface="+mn-lt"/>
                      </a:endParaRPr>
                    </a:p>
                  </a:txBody>
                  <a:tcPr marR="0" marT="182880" marB="182880" anchor="ctr"/>
                </a:tc>
                <a:tc>
                  <a:txBody>
                    <a:bodyPr/>
                    <a:lstStyle/>
                    <a:p>
                      <a:pPr algn="ctr" fontAlgn="b"/>
                      <a:endParaRPr lang="en-US" sz="1000" b="0" i="0" u="none" strike="noStrike" dirty="0">
                        <a:solidFill>
                          <a:schemeClr val="tx1">
                            <a:lumMod val="50000"/>
                          </a:schemeClr>
                        </a:solidFill>
                        <a:effectLst/>
                        <a:latin typeface="+mn-lt"/>
                      </a:endParaRPr>
                    </a:p>
                  </a:txBody>
                  <a:tcPr marL="0" marR="0" marT="0" marB="0" anchor="ctr"/>
                </a:tc>
              </a:tr>
            </a:tbl>
          </a:graphicData>
        </a:graphic>
      </p:graphicFrame>
    </p:spTree>
    <p:extLst>
      <p:ext uri="{BB962C8B-B14F-4D97-AF65-F5344CB8AC3E}">
        <p14:creationId xmlns:p14="http://schemas.microsoft.com/office/powerpoint/2010/main" val="2311646435"/>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000" dirty="0">
                <a:solidFill>
                  <a:srgbClr val="C00000"/>
                </a:solidFill>
              </a:rPr>
              <a:t>Inbound</a:t>
            </a:r>
            <a:r>
              <a:rPr lang="en-US" sz="2000" dirty="0">
                <a:solidFill>
                  <a:srgbClr val="C00000"/>
                </a:solidFill>
              </a:rPr>
              <a:t> </a:t>
            </a:r>
            <a:r>
              <a:rPr lang="en-US" sz="2000" dirty="0">
                <a:solidFill>
                  <a:srgbClr val="C00000"/>
                </a:solidFill>
              </a:rPr>
              <a:t>Interfaces</a:t>
            </a:r>
          </a:p>
        </p:txBody>
      </p:sp>
      <p:graphicFrame>
        <p:nvGraphicFramePr>
          <p:cNvPr id="4" name="Table 3"/>
          <p:cNvGraphicFramePr>
            <a:graphicFrameLocks noGrp="1"/>
          </p:cNvGraphicFramePr>
          <p:nvPr>
            <p:extLst>
              <p:ext uri="{D42A27DB-BD31-4B8C-83A1-F6EECF244321}">
                <p14:modId xmlns:p14="http://schemas.microsoft.com/office/powerpoint/2010/main" val="4211548586"/>
              </p:ext>
            </p:extLst>
          </p:nvPr>
        </p:nvGraphicFramePr>
        <p:xfrm>
          <a:off x="304801" y="1150938"/>
          <a:ext cx="8445794" cy="3083560"/>
        </p:xfrm>
        <a:graphic>
          <a:graphicData uri="http://schemas.openxmlformats.org/drawingml/2006/table">
            <a:tbl>
              <a:tblPr firstRow="1" bandRow="1">
                <a:tableStyleId>{8EC20E35-A176-4012-BC5E-935CFFF8708E}</a:tableStyleId>
              </a:tblPr>
              <a:tblGrid>
                <a:gridCol w="3102536"/>
                <a:gridCol w="3844099"/>
                <a:gridCol w="1499159"/>
              </a:tblGrid>
              <a:tr h="370840">
                <a:tc>
                  <a:txBody>
                    <a:bodyPr/>
                    <a:lstStyle/>
                    <a:p>
                      <a:pPr algn="l" fontAlgn="b"/>
                      <a:r>
                        <a:rPr lang="en-US" sz="1400" b="0" i="0" u="none" strike="noStrike" dirty="0" smtClean="0">
                          <a:solidFill>
                            <a:schemeClr val="bg1"/>
                          </a:solidFill>
                          <a:effectLst/>
                          <a:latin typeface="Calibri"/>
                        </a:rPr>
                        <a:t>Interface</a:t>
                      </a:r>
                      <a:endParaRPr lang="en-US" sz="1400" b="0" i="0" u="none" strike="noStrike" dirty="0">
                        <a:solidFill>
                          <a:schemeClr val="bg1"/>
                        </a:solidFill>
                        <a:effectLst/>
                        <a:latin typeface="Calibri"/>
                      </a:endParaRPr>
                    </a:p>
                  </a:txBody>
                  <a:tcPr marR="0" marT="0" marB="0" anchor="b"/>
                </a:tc>
                <a:tc>
                  <a:txBody>
                    <a:bodyPr/>
                    <a:lstStyle/>
                    <a:p>
                      <a:pPr algn="l" fontAlgn="b"/>
                      <a:r>
                        <a:rPr lang="en-US" sz="1400" b="0" i="0" u="none" strike="noStrike" dirty="0" smtClean="0">
                          <a:solidFill>
                            <a:schemeClr val="bg1"/>
                          </a:solidFill>
                          <a:effectLst/>
                          <a:latin typeface="Calibri"/>
                        </a:rPr>
                        <a:t>Description</a:t>
                      </a:r>
                      <a:endParaRPr lang="en-US" sz="1400" b="0" i="0" u="none" strike="noStrike" dirty="0">
                        <a:solidFill>
                          <a:schemeClr val="bg1"/>
                        </a:solidFill>
                        <a:effectLst/>
                        <a:latin typeface="Calibri"/>
                      </a:endParaRPr>
                    </a:p>
                  </a:txBody>
                  <a:tcPr marR="0" marT="0" marB="0" anchor="ctr"/>
                </a:tc>
                <a:tc>
                  <a:txBody>
                    <a:bodyPr/>
                    <a:lstStyle/>
                    <a:p>
                      <a:pPr algn="ctr" fontAlgn="b"/>
                      <a:r>
                        <a:rPr lang="en-US" sz="1400" b="0" i="0" u="none" strike="noStrike" dirty="0" smtClean="0">
                          <a:solidFill>
                            <a:schemeClr val="bg1"/>
                          </a:solidFill>
                          <a:effectLst/>
                          <a:latin typeface="Calibri"/>
                        </a:rPr>
                        <a:t>Carry forward</a:t>
                      </a:r>
                      <a:endParaRPr lang="en-US" sz="1400" b="0" i="0" u="none" strike="noStrike" dirty="0">
                        <a:solidFill>
                          <a:schemeClr val="bg1"/>
                        </a:solidFill>
                        <a:effectLst/>
                        <a:latin typeface="Calibri"/>
                      </a:endParaRPr>
                    </a:p>
                  </a:txBody>
                  <a:tcPr marL="0" marR="0" marT="0" marB="0" anchor="ctr"/>
                </a:tc>
              </a:tr>
              <a:tr h="370840">
                <a:tc>
                  <a:txBody>
                    <a:bodyPr/>
                    <a:lstStyle/>
                    <a:p>
                      <a:pPr algn="l" fontAlgn="b"/>
                      <a:r>
                        <a:rPr lang="en-US" sz="1000" b="0" i="0" u="none" strike="noStrike" dirty="0" smtClean="0">
                          <a:solidFill>
                            <a:schemeClr val="tx1">
                              <a:lumMod val="50000"/>
                            </a:schemeClr>
                          </a:solidFill>
                          <a:effectLst/>
                          <a:latin typeface="Arial" panose="020B0604020202020204" pitchFamily="34" charset="0"/>
                          <a:cs typeface="Arial" panose="020B0604020202020204" pitchFamily="34" charset="0"/>
                        </a:rPr>
                        <a:t>Opportunity Integration with Salesforce </a:t>
                      </a:r>
                      <a:endParaRPr lang="en-US" sz="1000" b="0" i="0" u="none" strike="noStrike" dirty="0">
                        <a:solidFill>
                          <a:schemeClr val="tx1">
                            <a:lumMod val="50000"/>
                          </a:schemeClr>
                        </a:solidFill>
                        <a:effectLst/>
                        <a:latin typeface="Arial" panose="020B0604020202020204" pitchFamily="34" charset="0"/>
                        <a:cs typeface="Arial" panose="020B0604020202020204" pitchFamily="34" charset="0"/>
                      </a:endParaRPr>
                    </a:p>
                  </a:txBody>
                  <a:tcPr marR="0" marT="0" marB="0" anchor="ctr"/>
                </a:tc>
                <a:tc>
                  <a:txBody>
                    <a:bodyPr/>
                    <a:lstStyle/>
                    <a:p>
                      <a:pPr algn="l" fontAlgn="b"/>
                      <a:r>
                        <a:rPr lang="en-US" sz="1000" b="0" i="0" u="none" strike="noStrike" dirty="0" smtClean="0">
                          <a:solidFill>
                            <a:schemeClr val="tx1">
                              <a:lumMod val="50000"/>
                            </a:schemeClr>
                          </a:solidFill>
                          <a:effectLst/>
                          <a:latin typeface="Arial" panose="020B0604020202020204" pitchFamily="34" charset="0"/>
                          <a:cs typeface="Arial" panose="020B0604020202020204" pitchFamily="34" charset="0"/>
                        </a:rPr>
                        <a:t>Contracts(Create/Amend/Renew)</a:t>
                      </a:r>
                      <a:endParaRPr lang="en-US" sz="1000" b="0" i="0" u="none" strike="noStrike" dirty="0">
                        <a:solidFill>
                          <a:schemeClr val="tx1">
                            <a:lumMod val="50000"/>
                          </a:schemeClr>
                        </a:solidFill>
                        <a:effectLst/>
                        <a:latin typeface="Arial" panose="020B0604020202020204" pitchFamily="34" charset="0"/>
                        <a:cs typeface="Arial" panose="020B0604020202020204" pitchFamily="34" charset="0"/>
                      </a:endParaRPr>
                    </a:p>
                  </a:txBody>
                  <a:tcPr marR="0" marT="91440" marB="182880" anchor="ctr"/>
                </a:tc>
                <a:tc>
                  <a:txBody>
                    <a:bodyPr/>
                    <a:lstStyle/>
                    <a:p>
                      <a:pPr algn="ctr" fontAlgn="b"/>
                      <a:endParaRPr lang="en-US" sz="1000" b="0" i="0" u="none" strike="noStrike" dirty="0">
                        <a:solidFill>
                          <a:schemeClr val="tx1">
                            <a:lumMod val="50000"/>
                          </a:schemeClr>
                        </a:solidFill>
                        <a:effectLst/>
                        <a:latin typeface="Arial" panose="020B0604020202020204" pitchFamily="34" charset="0"/>
                        <a:cs typeface="Arial" panose="020B0604020202020204" pitchFamily="34" charset="0"/>
                      </a:endParaRPr>
                    </a:p>
                  </a:txBody>
                  <a:tcPr marL="0" marR="0" marT="0" marB="0" anchor="ctr"/>
                </a:tc>
              </a:tr>
              <a:tr h="370840">
                <a:tc>
                  <a:txBody>
                    <a:bodyPr/>
                    <a:lstStyle/>
                    <a:p>
                      <a:pPr algn="l" fontAlgn="b"/>
                      <a:r>
                        <a:rPr lang="en-US" sz="1000" b="0" i="0" u="none" strike="noStrike" dirty="0" smtClean="0">
                          <a:solidFill>
                            <a:schemeClr val="tx1">
                              <a:lumMod val="50000"/>
                            </a:schemeClr>
                          </a:solidFill>
                          <a:effectLst/>
                          <a:latin typeface="Arial" panose="020B0604020202020204" pitchFamily="34" charset="0"/>
                          <a:cs typeface="Arial" panose="020B0604020202020204" pitchFamily="34" charset="0"/>
                        </a:rPr>
                        <a:t>TBP File inbound to PS</a:t>
                      </a:r>
                      <a:endParaRPr lang="en-US" sz="1000" b="0" i="0" u="none" strike="noStrike" dirty="0">
                        <a:solidFill>
                          <a:schemeClr val="tx1">
                            <a:lumMod val="50000"/>
                          </a:schemeClr>
                        </a:solidFill>
                        <a:effectLst/>
                        <a:latin typeface="Arial" panose="020B0604020202020204" pitchFamily="34" charset="0"/>
                        <a:cs typeface="Arial" panose="020B0604020202020204" pitchFamily="34" charset="0"/>
                      </a:endParaRPr>
                    </a:p>
                  </a:txBody>
                  <a:tcPr marR="0" marT="0" marB="0" anchor="ctr"/>
                </a:tc>
                <a:tc>
                  <a:txBody>
                    <a:bodyPr/>
                    <a:lstStyle/>
                    <a:p>
                      <a:pPr algn="l" fontAlgn="b"/>
                      <a:r>
                        <a:rPr lang="en-US" sz="1000" b="0" i="0" u="none" strike="noStrike" dirty="0" smtClean="0">
                          <a:solidFill>
                            <a:schemeClr val="tx1">
                              <a:lumMod val="50000"/>
                            </a:schemeClr>
                          </a:solidFill>
                          <a:effectLst/>
                          <a:latin typeface="Arial" panose="020B0604020202020204" pitchFamily="34" charset="0"/>
                          <a:cs typeface="Arial" panose="020B0604020202020204" pitchFamily="34" charset="0"/>
                        </a:rPr>
                        <a:t>TBP file processing from Product system</a:t>
                      </a:r>
                      <a:endParaRPr lang="en-US" sz="1000" b="0" i="0" u="none" strike="noStrike" dirty="0">
                        <a:solidFill>
                          <a:schemeClr val="tx1">
                            <a:lumMod val="50000"/>
                          </a:schemeClr>
                        </a:solidFill>
                        <a:effectLst/>
                        <a:latin typeface="Arial" panose="020B0604020202020204" pitchFamily="34" charset="0"/>
                        <a:cs typeface="Arial" panose="020B0604020202020204" pitchFamily="34" charset="0"/>
                      </a:endParaRPr>
                    </a:p>
                  </a:txBody>
                  <a:tcPr marR="0" marT="91440" marB="182880" anchor="ctr"/>
                </a:tc>
                <a:tc>
                  <a:txBody>
                    <a:bodyPr/>
                    <a:lstStyle/>
                    <a:p>
                      <a:pPr algn="ctr" fontAlgn="b"/>
                      <a:endParaRPr lang="en-US" sz="1000" b="0" i="0" u="none" strike="noStrike" dirty="0">
                        <a:solidFill>
                          <a:schemeClr val="tx1">
                            <a:lumMod val="50000"/>
                          </a:schemeClr>
                        </a:solidFill>
                        <a:effectLst/>
                        <a:latin typeface="Arial" panose="020B0604020202020204" pitchFamily="34" charset="0"/>
                        <a:cs typeface="Arial" panose="020B0604020202020204" pitchFamily="34" charset="0"/>
                      </a:endParaRPr>
                    </a:p>
                  </a:txBody>
                  <a:tcPr marL="0" marR="0" marT="0" marB="0" anchor="ctr"/>
                </a:tc>
              </a:tr>
              <a:tr h="370840">
                <a:tc>
                  <a:txBody>
                    <a:bodyPr/>
                    <a:lstStyle/>
                    <a:p>
                      <a:pPr algn="l" fontAlgn="b"/>
                      <a:r>
                        <a:rPr lang="en-US" sz="1000" b="0" i="0" u="none" strike="noStrike" dirty="0" smtClean="0">
                          <a:solidFill>
                            <a:schemeClr val="tx1">
                              <a:lumMod val="50000"/>
                            </a:schemeClr>
                          </a:solidFill>
                          <a:effectLst/>
                          <a:latin typeface="Arial" panose="020B0604020202020204" pitchFamily="34" charset="0"/>
                          <a:cs typeface="Arial" panose="020B0604020202020204" pitchFamily="34" charset="0"/>
                        </a:rPr>
                        <a:t>TBP for ALIFE</a:t>
                      </a:r>
                      <a:endParaRPr lang="en-US" sz="1000" b="0" i="0" u="none" strike="noStrike" dirty="0" smtClean="0">
                        <a:solidFill>
                          <a:schemeClr val="tx1">
                            <a:lumMod val="50000"/>
                          </a:schemeClr>
                        </a:solidFill>
                        <a:effectLst/>
                        <a:latin typeface="Arial" panose="020B0604020202020204" pitchFamily="34" charset="0"/>
                        <a:cs typeface="Arial" panose="020B0604020202020204" pitchFamily="34" charset="0"/>
                      </a:endParaRPr>
                    </a:p>
                  </a:txBody>
                  <a:tcPr marR="0" marT="0" marB="0" anchor="ctr"/>
                </a:tc>
                <a:tc>
                  <a:txBody>
                    <a:bodyPr/>
                    <a:lstStyle/>
                    <a:p>
                      <a:pPr algn="l" fontAlgn="b"/>
                      <a:r>
                        <a:rPr lang="en-US" sz="1000" b="0" i="0" u="none" strike="noStrike" dirty="0" smtClean="0">
                          <a:solidFill>
                            <a:schemeClr val="tx1">
                              <a:lumMod val="50000"/>
                            </a:schemeClr>
                          </a:solidFill>
                          <a:effectLst/>
                          <a:latin typeface="Arial" panose="020B0604020202020204" pitchFamily="34" charset="0"/>
                          <a:cs typeface="Arial" panose="020B0604020202020204" pitchFamily="34" charset="0"/>
                        </a:rPr>
                        <a:t>TBP Mapping</a:t>
                      </a:r>
                      <a:r>
                        <a:rPr lang="en-US" sz="1000" b="0" i="0" u="none" strike="noStrike" baseline="0" dirty="0" smtClean="0">
                          <a:solidFill>
                            <a:schemeClr val="tx1">
                              <a:lumMod val="50000"/>
                            </a:schemeClr>
                          </a:solidFill>
                          <a:effectLst/>
                          <a:latin typeface="Arial" panose="020B0604020202020204" pitchFamily="34" charset="0"/>
                          <a:cs typeface="Arial" panose="020B0604020202020204" pitchFamily="34" charset="0"/>
                        </a:rPr>
                        <a:t> logic in ERP</a:t>
                      </a:r>
                      <a:endParaRPr lang="en-US" sz="1000" b="0" i="0" u="none" strike="noStrike" dirty="0" smtClean="0">
                        <a:solidFill>
                          <a:schemeClr val="tx1">
                            <a:lumMod val="50000"/>
                          </a:schemeClr>
                        </a:solidFill>
                        <a:effectLst/>
                        <a:latin typeface="Arial" panose="020B0604020202020204" pitchFamily="34" charset="0"/>
                        <a:cs typeface="Arial" panose="020B0604020202020204" pitchFamily="34" charset="0"/>
                      </a:endParaRPr>
                    </a:p>
                  </a:txBody>
                  <a:tcPr marR="0" marT="91440" marB="182880" anchor="ctr"/>
                </a:tc>
                <a:tc>
                  <a:txBody>
                    <a:bodyPr/>
                    <a:lstStyle/>
                    <a:p>
                      <a:pPr algn="ctr" fontAlgn="b"/>
                      <a:endParaRPr lang="en-US" sz="1000" b="0" i="0" u="none" strike="noStrike" dirty="0">
                        <a:solidFill>
                          <a:schemeClr val="tx1">
                            <a:lumMod val="50000"/>
                          </a:schemeClr>
                        </a:solidFill>
                        <a:effectLst/>
                        <a:latin typeface="Arial" panose="020B0604020202020204" pitchFamily="34" charset="0"/>
                        <a:cs typeface="Arial" panose="020B0604020202020204" pitchFamily="34" charset="0"/>
                      </a:endParaRPr>
                    </a:p>
                  </a:txBody>
                  <a:tcPr marL="0" marR="0" marT="0" marB="0" anchor="ct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0" i="0" u="none" strike="noStrike" dirty="0" smtClean="0">
                          <a:solidFill>
                            <a:schemeClr val="tx1">
                              <a:lumMod val="50000"/>
                            </a:schemeClr>
                          </a:solidFill>
                          <a:effectLst/>
                          <a:latin typeface="Arial" panose="020B0604020202020204" pitchFamily="34" charset="0"/>
                          <a:cs typeface="Arial" panose="020B0604020202020204" pitchFamily="34" charset="0"/>
                        </a:rPr>
                        <a:t>Upside Contract Documents</a:t>
                      </a:r>
                    </a:p>
                  </a:txBody>
                  <a:tcPr marR="0" marT="0" marB="0" anchor="ctr"/>
                </a:tc>
                <a:tc>
                  <a:txBody>
                    <a:bodyPr/>
                    <a:lstStyle/>
                    <a:p>
                      <a:r>
                        <a:rPr lang="en-US" sz="1000" dirty="0" smtClean="0">
                          <a:solidFill>
                            <a:schemeClr val="tx1">
                              <a:lumMod val="50000"/>
                            </a:schemeClr>
                          </a:solidFill>
                        </a:rPr>
                        <a:t>Integrate</a:t>
                      </a:r>
                      <a:r>
                        <a:rPr lang="en-US" sz="1000" baseline="0" dirty="0" smtClean="0">
                          <a:solidFill>
                            <a:schemeClr val="tx1">
                              <a:lumMod val="50000"/>
                            </a:schemeClr>
                          </a:solidFill>
                        </a:rPr>
                        <a:t> with Upside/Contract Hub for receiving Contractual documents</a:t>
                      </a:r>
                      <a:endParaRPr lang="en-US" sz="1000" dirty="0">
                        <a:solidFill>
                          <a:schemeClr val="tx1">
                            <a:lumMod val="50000"/>
                          </a:schemeClr>
                        </a:solidFill>
                      </a:endParaRPr>
                    </a:p>
                  </a:txBody>
                  <a:tcPr marR="0" marT="91440" marB="182880" anchor="ctr"/>
                </a:tc>
                <a:tc>
                  <a:txBody>
                    <a:bodyPr/>
                    <a:lstStyle/>
                    <a:p>
                      <a:pPr algn="ctr" fontAlgn="b"/>
                      <a:endParaRPr lang="en-US" sz="1000" b="0" i="0" u="none" strike="noStrike" dirty="0">
                        <a:solidFill>
                          <a:schemeClr val="tx1">
                            <a:lumMod val="50000"/>
                          </a:schemeClr>
                        </a:solidFill>
                        <a:effectLst/>
                        <a:latin typeface="Arial" panose="020B0604020202020204" pitchFamily="34" charset="0"/>
                        <a:cs typeface="Arial" panose="020B0604020202020204" pitchFamily="34" charset="0"/>
                      </a:endParaRPr>
                    </a:p>
                  </a:txBody>
                  <a:tcPr marL="0" marR="0" marT="0" marB="0" anchor="ctr"/>
                </a:tc>
              </a:tr>
              <a:tr h="370840">
                <a:tc>
                  <a:txBody>
                    <a:bodyPr/>
                    <a:lstStyle/>
                    <a:p>
                      <a:pPr algn="l" fontAlgn="b"/>
                      <a:endParaRPr lang="en-US" sz="1000" b="0" i="0" u="none" strike="noStrike" dirty="0" smtClean="0">
                        <a:solidFill>
                          <a:schemeClr val="tx1">
                            <a:lumMod val="50000"/>
                          </a:schemeClr>
                        </a:solidFill>
                        <a:effectLst/>
                        <a:latin typeface="Arial" panose="020B0604020202020204" pitchFamily="34" charset="0"/>
                        <a:cs typeface="Arial" panose="020B0604020202020204" pitchFamily="34" charset="0"/>
                      </a:endParaRPr>
                    </a:p>
                  </a:txBody>
                  <a:tcPr marR="0" marT="0" marB="0" anchor="ctr"/>
                </a:tc>
                <a:tc>
                  <a:txBody>
                    <a:bodyPr/>
                    <a:lstStyle/>
                    <a:p>
                      <a:pPr algn="l" fontAlgn="b"/>
                      <a:endParaRPr lang="en-US" sz="1000" b="0" i="0" u="none" strike="noStrike" dirty="0" smtClean="0">
                        <a:solidFill>
                          <a:schemeClr val="tx1">
                            <a:lumMod val="50000"/>
                          </a:schemeClr>
                        </a:solidFill>
                        <a:effectLst/>
                        <a:latin typeface="Arial" panose="020B0604020202020204" pitchFamily="34" charset="0"/>
                        <a:cs typeface="Arial" panose="020B0604020202020204" pitchFamily="34" charset="0"/>
                      </a:endParaRPr>
                    </a:p>
                  </a:txBody>
                  <a:tcPr marR="0" marT="91440" marB="182880" anchor="ctr"/>
                </a:tc>
                <a:tc>
                  <a:txBody>
                    <a:bodyPr/>
                    <a:lstStyle/>
                    <a:p>
                      <a:pPr algn="ctr" fontAlgn="b"/>
                      <a:endParaRPr lang="en-US" sz="1000" b="0" i="0" u="none" strike="noStrike" dirty="0">
                        <a:solidFill>
                          <a:schemeClr val="tx1">
                            <a:lumMod val="50000"/>
                          </a:schemeClr>
                        </a:solidFill>
                        <a:effectLst/>
                        <a:latin typeface="Arial" panose="020B0604020202020204" pitchFamily="34" charset="0"/>
                        <a:cs typeface="Arial" panose="020B0604020202020204" pitchFamily="34" charset="0"/>
                      </a:endParaRPr>
                    </a:p>
                  </a:txBody>
                  <a:tcPr marL="0" marR="0" marT="0" marB="0" anchor="ctr"/>
                </a:tc>
              </a:tr>
              <a:tr h="370840">
                <a:tc>
                  <a:txBody>
                    <a:bodyPr/>
                    <a:lstStyle/>
                    <a:p>
                      <a:pPr algn="l" fontAlgn="b"/>
                      <a:endParaRPr lang="en-US" sz="1000" b="0" i="0" u="none" strike="noStrike" dirty="0" smtClean="0">
                        <a:solidFill>
                          <a:schemeClr val="tx1">
                            <a:lumMod val="50000"/>
                          </a:schemeClr>
                        </a:solidFill>
                        <a:effectLst/>
                        <a:latin typeface="Arial" panose="020B0604020202020204" pitchFamily="34" charset="0"/>
                        <a:cs typeface="Arial" panose="020B0604020202020204" pitchFamily="34" charset="0"/>
                      </a:endParaRPr>
                    </a:p>
                  </a:txBody>
                  <a:tcPr marR="0" marT="0" marB="0" anchor="ctr"/>
                </a:tc>
                <a:tc>
                  <a:txBody>
                    <a:bodyPr/>
                    <a:lstStyle/>
                    <a:p>
                      <a:pPr algn="l" fontAlgn="b"/>
                      <a:endParaRPr lang="en-US" sz="1000" b="0" i="0" u="none" strike="noStrike" dirty="0">
                        <a:solidFill>
                          <a:schemeClr val="tx1">
                            <a:lumMod val="50000"/>
                          </a:schemeClr>
                        </a:solidFill>
                        <a:effectLst/>
                        <a:latin typeface="Arial" panose="020B0604020202020204" pitchFamily="34" charset="0"/>
                        <a:cs typeface="Arial" panose="020B0604020202020204" pitchFamily="34" charset="0"/>
                      </a:endParaRPr>
                    </a:p>
                  </a:txBody>
                  <a:tcPr marR="0" marT="91440" marB="182880" anchor="ctr"/>
                </a:tc>
                <a:tc>
                  <a:txBody>
                    <a:bodyPr/>
                    <a:lstStyle/>
                    <a:p>
                      <a:pPr algn="ctr" fontAlgn="b"/>
                      <a:endParaRPr lang="en-US" sz="1000" b="0" i="0" u="none" strike="noStrike" dirty="0">
                        <a:solidFill>
                          <a:schemeClr val="tx1">
                            <a:lumMod val="50000"/>
                          </a:schemeClr>
                        </a:solidFill>
                        <a:effectLst/>
                        <a:latin typeface="Arial" panose="020B0604020202020204" pitchFamily="34" charset="0"/>
                        <a:cs typeface="Arial" panose="020B0604020202020204" pitchFamily="34" charset="0"/>
                      </a:endParaRPr>
                    </a:p>
                  </a:txBody>
                  <a:tcPr marL="0" marR="0" marT="0" marB="0" anchor="ctr"/>
                </a:tc>
              </a:tr>
            </a:tbl>
          </a:graphicData>
        </a:graphic>
      </p:graphicFrame>
    </p:spTree>
    <p:extLst>
      <p:ext uri="{BB962C8B-B14F-4D97-AF65-F5344CB8AC3E}">
        <p14:creationId xmlns:p14="http://schemas.microsoft.com/office/powerpoint/2010/main" val="2327519512"/>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000" dirty="0">
                <a:solidFill>
                  <a:srgbClr val="C00000"/>
                </a:solidFill>
              </a:rPr>
              <a:t>Outbound</a:t>
            </a:r>
            <a:r>
              <a:rPr lang="en-US" sz="2000" dirty="0">
                <a:solidFill>
                  <a:srgbClr val="C00000"/>
                </a:solidFill>
              </a:rPr>
              <a:t> </a:t>
            </a:r>
            <a:r>
              <a:rPr lang="en-US" sz="2000" dirty="0">
                <a:solidFill>
                  <a:srgbClr val="C00000"/>
                </a:solidFill>
              </a:rPr>
              <a:t>Interfaces</a:t>
            </a:r>
          </a:p>
        </p:txBody>
      </p:sp>
      <p:graphicFrame>
        <p:nvGraphicFramePr>
          <p:cNvPr id="3" name="Table 2"/>
          <p:cNvGraphicFramePr>
            <a:graphicFrameLocks noGrp="1"/>
          </p:cNvGraphicFramePr>
          <p:nvPr>
            <p:extLst>
              <p:ext uri="{D42A27DB-BD31-4B8C-83A1-F6EECF244321}">
                <p14:modId xmlns:p14="http://schemas.microsoft.com/office/powerpoint/2010/main" val="1945340037"/>
              </p:ext>
            </p:extLst>
          </p:nvPr>
        </p:nvGraphicFramePr>
        <p:xfrm>
          <a:off x="230188" y="1150938"/>
          <a:ext cx="8509776" cy="1315720"/>
        </p:xfrm>
        <a:graphic>
          <a:graphicData uri="http://schemas.openxmlformats.org/drawingml/2006/table">
            <a:tbl>
              <a:tblPr firstRow="1" bandRow="1">
                <a:tableStyleId>{8EC20E35-A176-4012-BC5E-935CFFF8708E}</a:tableStyleId>
              </a:tblPr>
              <a:tblGrid>
                <a:gridCol w="3013878"/>
                <a:gridCol w="3929390"/>
                <a:gridCol w="1566508"/>
              </a:tblGrid>
              <a:tr h="370840">
                <a:tc>
                  <a:txBody>
                    <a:bodyPr/>
                    <a:lstStyle/>
                    <a:p>
                      <a:pPr algn="l" fontAlgn="b"/>
                      <a:r>
                        <a:rPr lang="en-US" sz="1400" b="0" i="0" u="none" strike="noStrike" dirty="0" smtClean="0">
                          <a:solidFill>
                            <a:schemeClr val="bg1"/>
                          </a:solidFill>
                          <a:effectLst/>
                          <a:latin typeface="Calibri"/>
                        </a:rPr>
                        <a:t>Interface</a:t>
                      </a:r>
                      <a:endParaRPr lang="en-US" sz="1400" b="0" i="0" u="none" strike="noStrike" dirty="0">
                        <a:solidFill>
                          <a:schemeClr val="bg1"/>
                        </a:solidFill>
                        <a:effectLst/>
                        <a:latin typeface="Calibri"/>
                      </a:endParaRPr>
                    </a:p>
                  </a:txBody>
                  <a:tcPr marR="0" marT="0" marB="0" anchor="b"/>
                </a:tc>
                <a:tc>
                  <a:txBody>
                    <a:bodyPr/>
                    <a:lstStyle/>
                    <a:p>
                      <a:pPr algn="l" fontAlgn="b"/>
                      <a:r>
                        <a:rPr lang="en-US" sz="1400" b="0" i="0" u="none" strike="noStrike" dirty="0" smtClean="0">
                          <a:solidFill>
                            <a:schemeClr val="bg1"/>
                          </a:solidFill>
                          <a:effectLst/>
                          <a:latin typeface="Calibri"/>
                        </a:rPr>
                        <a:t>Description</a:t>
                      </a:r>
                      <a:endParaRPr lang="en-US" sz="1400" b="0" i="0" u="none" strike="noStrike" dirty="0">
                        <a:solidFill>
                          <a:schemeClr val="bg1"/>
                        </a:solidFill>
                        <a:effectLst/>
                        <a:latin typeface="Calibri"/>
                      </a:endParaRPr>
                    </a:p>
                  </a:txBody>
                  <a:tcPr marR="0" marT="0" marB="0" anchor="ctr"/>
                </a:tc>
                <a:tc>
                  <a:txBody>
                    <a:bodyPr/>
                    <a:lstStyle/>
                    <a:p>
                      <a:pPr algn="ctr" fontAlgn="b"/>
                      <a:r>
                        <a:rPr lang="en-US" sz="1400" b="0" i="0" u="none" strike="noStrike" dirty="0" smtClean="0">
                          <a:solidFill>
                            <a:schemeClr val="bg1"/>
                          </a:solidFill>
                          <a:effectLst/>
                          <a:latin typeface="Calibri"/>
                        </a:rPr>
                        <a:t>Carry forward</a:t>
                      </a:r>
                      <a:endParaRPr lang="en-US" sz="1400" b="0" i="0" u="none" strike="noStrike" dirty="0">
                        <a:solidFill>
                          <a:schemeClr val="bg1"/>
                        </a:solidFill>
                        <a:effectLst/>
                        <a:latin typeface="Calibri"/>
                      </a:endParaRPr>
                    </a:p>
                  </a:txBody>
                  <a:tcPr marL="0" marR="0" marT="0" marB="0" anchor="ctr"/>
                </a:tc>
              </a:tr>
              <a:tr h="0">
                <a:tc>
                  <a:txBody>
                    <a:bodyPr/>
                    <a:lstStyle/>
                    <a:p>
                      <a:pPr algn="l" fontAlgn="b"/>
                      <a:r>
                        <a:rPr lang="en-US" sz="1000" b="0" i="0" u="none" strike="noStrike" dirty="0" smtClean="0">
                          <a:solidFill>
                            <a:schemeClr val="tx1">
                              <a:lumMod val="50000"/>
                            </a:schemeClr>
                          </a:solidFill>
                          <a:effectLst/>
                          <a:latin typeface="Arial" panose="020B0604020202020204" pitchFamily="34" charset="0"/>
                          <a:cs typeface="Arial" panose="020B0604020202020204" pitchFamily="34" charset="0"/>
                        </a:rPr>
                        <a:t>Outbound integration</a:t>
                      </a:r>
                      <a:r>
                        <a:rPr lang="en-US" sz="1000" b="0" i="0" u="none" strike="noStrike" baseline="0" dirty="0" smtClean="0">
                          <a:solidFill>
                            <a:schemeClr val="tx1">
                              <a:lumMod val="50000"/>
                            </a:schemeClr>
                          </a:solidFill>
                          <a:effectLst/>
                          <a:latin typeface="Arial" panose="020B0604020202020204" pitchFamily="34" charset="0"/>
                          <a:cs typeface="Arial" panose="020B0604020202020204" pitchFamily="34" charset="0"/>
                        </a:rPr>
                        <a:t> to Salesforce</a:t>
                      </a:r>
                      <a:endParaRPr lang="en-US" sz="1000" b="0" i="0" u="none" strike="noStrike" dirty="0" smtClean="0">
                        <a:solidFill>
                          <a:schemeClr val="tx1">
                            <a:lumMod val="50000"/>
                          </a:schemeClr>
                        </a:solidFill>
                        <a:effectLst/>
                        <a:latin typeface="Arial" panose="020B0604020202020204" pitchFamily="34" charset="0"/>
                        <a:cs typeface="Arial" panose="020B0604020202020204" pitchFamily="34" charset="0"/>
                      </a:endParaRPr>
                    </a:p>
                  </a:txBody>
                  <a:tcPr marR="0" marT="0" marB="0" anchor="ctr"/>
                </a:tc>
                <a:tc>
                  <a:txBody>
                    <a:bodyPr/>
                    <a:lstStyle/>
                    <a:p>
                      <a:pPr marL="0" marR="0" indent="0" algn="l" defTabSz="914400" rtl="0" eaLnBrk="1" fontAlgn="b" latinLnBrk="0" hangingPunct="1">
                        <a:lnSpc>
                          <a:spcPct val="100000"/>
                        </a:lnSpc>
                        <a:spcBef>
                          <a:spcPts val="0"/>
                        </a:spcBef>
                        <a:spcAft>
                          <a:spcPts val="0"/>
                        </a:spcAft>
                        <a:buClrTx/>
                        <a:buSzTx/>
                        <a:buFontTx/>
                        <a:buNone/>
                        <a:tabLst/>
                        <a:defRPr/>
                      </a:pPr>
                      <a:r>
                        <a:rPr lang="en-US" sz="1000" b="0" i="0" u="none" strike="noStrike" dirty="0" smtClean="0">
                          <a:solidFill>
                            <a:schemeClr val="tx1">
                              <a:lumMod val="50000"/>
                            </a:schemeClr>
                          </a:solidFill>
                          <a:effectLst/>
                          <a:latin typeface="Arial" panose="020B0604020202020204" pitchFamily="34" charset="0"/>
                          <a:cs typeface="Arial" panose="020B0604020202020204" pitchFamily="34" charset="0"/>
                        </a:rPr>
                        <a:t>Order status update(BOOKED) to Salesforce</a:t>
                      </a:r>
                    </a:p>
                  </a:txBody>
                  <a:tcPr marR="0" marT="91440" marB="182880" anchor="ctr"/>
                </a:tc>
                <a:tc>
                  <a:txBody>
                    <a:bodyPr/>
                    <a:lstStyle/>
                    <a:p>
                      <a:pPr algn="ctr" fontAlgn="b"/>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tc>
              </a:tr>
              <a:tr h="0">
                <a:tc>
                  <a:txBody>
                    <a:bodyPr/>
                    <a:lstStyle/>
                    <a:p>
                      <a:pPr marL="0" marR="0" indent="0" algn="l" defTabSz="914400" rtl="0" eaLnBrk="1" fontAlgn="b" latinLnBrk="0" hangingPunct="1">
                        <a:lnSpc>
                          <a:spcPct val="100000"/>
                        </a:lnSpc>
                        <a:spcBef>
                          <a:spcPts val="0"/>
                        </a:spcBef>
                        <a:spcAft>
                          <a:spcPts val="0"/>
                        </a:spcAft>
                        <a:buClrTx/>
                        <a:buSzTx/>
                        <a:buFontTx/>
                        <a:buNone/>
                        <a:tabLst/>
                        <a:defRPr/>
                      </a:pPr>
                      <a:endParaRPr lang="en-US" sz="1000" b="0" i="0" u="none" strike="noStrike" dirty="0" smtClean="0">
                        <a:solidFill>
                          <a:schemeClr val="accent3">
                            <a:lumMod val="75000"/>
                          </a:schemeClr>
                        </a:solidFill>
                        <a:effectLst/>
                        <a:latin typeface="Arial" panose="020B0604020202020204" pitchFamily="34" charset="0"/>
                        <a:cs typeface="Arial" panose="020B0604020202020204" pitchFamily="34" charset="0"/>
                      </a:endParaRPr>
                    </a:p>
                  </a:txBody>
                  <a:tcPr marR="0" marT="0" marB="0" anchor="ctr"/>
                </a:tc>
                <a:tc>
                  <a:txBody>
                    <a:bodyPr/>
                    <a:lstStyle/>
                    <a:p>
                      <a:pPr algn="l" fontAlgn="b"/>
                      <a:r>
                        <a:rPr lang="en-US" sz="1000" b="0" i="0" u="none" strike="noStrike" dirty="0" smtClean="0">
                          <a:solidFill>
                            <a:srgbClr val="000000"/>
                          </a:solidFill>
                          <a:effectLst/>
                          <a:latin typeface="Arial" panose="020B0604020202020204" pitchFamily="34" charset="0"/>
                          <a:cs typeface="Arial" panose="020B0604020202020204" pitchFamily="34" charset="0"/>
                        </a:rPr>
                        <a:t>Product</a:t>
                      </a:r>
                      <a:r>
                        <a:rPr lang="en-US" sz="1000" b="0" i="0" u="none" strike="noStrike" baseline="0" dirty="0" smtClean="0">
                          <a:solidFill>
                            <a:srgbClr val="000000"/>
                          </a:solidFill>
                          <a:effectLst/>
                          <a:latin typeface="Arial" panose="020B0604020202020204" pitchFamily="34" charset="0"/>
                          <a:cs typeface="Arial" panose="020B0604020202020204" pitchFamily="34" charset="0"/>
                        </a:rPr>
                        <a:t> </a:t>
                      </a:r>
                      <a:r>
                        <a:rPr lang="en-US" sz="1000" b="0" i="0" u="none" strike="noStrike" dirty="0" smtClean="0">
                          <a:solidFill>
                            <a:srgbClr val="000000"/>
                          </a:solidFill>
                          <a:effectLst/>
                          <a:latin typeface="Arial" panose="020B0604020202020204" pitchFamily="34" charset="0"/>
                          <a:cs typeface="Arial" panose="020B0604020202020204" pitchFamily="34" charset="0"/>
                        </a:rPr>
                        <a:t>Fulfillment outbound from PS</a:t>
                      </a:r>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R="0" marT="182880" marB="182880" anchor="ctr"/>
                </a:tc>
                <a:tc>
                  <a:txBody>
                    <a:bodyPr/>
                    <a:lstStyle/>
                    <a:p>
                      <a:pPr algn="ctr" fontAlgn="b"/>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0" marR="0" marT="0" marB="0" anchor="ctr"/>
                </a:tc>
              </a:tr>
            </a:tbl>
          </a:graphicData>
        </a:graphic>
      </p:graphicFrame>
    </p:spTree>
    <p:extLst>
      <p:ext uri="{BB962C8B-B14F-4D97-AF65-F5344CB8AC3E}">
        <p14:creationId xmlns:p14="http://schemas.microsoft.com/office/powerpoint/2010/main" val="3194641774"/>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000" dirty="0">
                <a:solidFill>
                  <a:srgbClr val="C00000"/>
                </a:solidFill>
              </a:rPr>
              <a:t>Custom Reports</a:t>
            </a:r>
            <a:endParaRPr lang="en-US" sz="2000" dirty="0">
              <a:solidFill>
                <a:srgbClr val="C00000"/>
              </a:solidFill>
            </a:endParaRPr>
          </a:p>
        </p:txBody>
      </p:sp>
      <p:graphicFrame>
        <p:nvGraphicFramePr>
          <p:cNvPr id="5" name="Table 4"/>
          <p:cNvGraphicFramePr>
            <a:graphicFrameLocks noGrp="1"/>
          </p:cNvGraphicFramePr>
          <p:nvPr>
            <p:extLst>
              <p:ext uri="{D42A27DB-BD31-4B8C-83A1-F6EECF244321}">
                <p14:modId xmlns:p14="http://schemas.microsoft.com/office/powerpoint/2010/main" val="2669199906"/>
              </p:ext>
            </p:extLst>
          </p:nvPr>
        </p:nvGraphicFramePr>
        <p:xfrm>
          <a:off x="435938" y="1143001"/>
          <a:ext cx="8327063" cy="1758389"/>
        </p:xfrm>
        <a:graphic>
          <a:graphicData uri="http://schemas.openxmlformats.org/drawingml/2006/table">
            <a:tbl>
              <a:tblPr firstRow="1" bandRow="1">
                <a:tableStyleId>{8EC20E35-A176-4012-BC5E-935CFFF8708E}</a:tableStyleId>
              </a:tblPr>
              <a:tblGrid>
                <a:gridCol w="5467264"/>
                <a:gridCol w="1093452"/>
                <a:gridCol w="1766347"/>
              </a:tblGrid>
              <a:tr h="370840">
                <a:tc>
                  <a:txBody>
                    <a:bodyPr/>
                    <a:lstStyle/>
                    <a:p>
                      <a:pPr algn="l" fontAlgn="b"/>
                      <a:r>
                        <a:rPr lang="en-US" sz="1400" b="0" i="0" u="none" strike="noStrike" dirty="0" smtClean="0">
                          <a:solidFill>
                            <a:schemeClr val="bg1"/>
                          </a:solidFill>
                          <a:effectLst/>
                          <a:latin typeface="Calibri"/>
                        </a:rPr>
                        <a:t>Report Name</a:t>
                      </a:r>
                      <a:endParaRPr lang="en-US" sz="1400" b="0" i="0" u="none" strike="noStrike" dirty="0">
                        <a:solidFill>
                          <a:schemeClr val="bg1"/>
                        </a:solidFill>
                        <a:effectLst/>
                        <a:latin typeface="Calibri"/>
                      </a:endParaRPr>
                    </a:p>
                  </a:txBody>
                  <a:tcPr marR="0" marT="0" marB="0" anchor="b"/>
                </a:tc>
                <a:tc>
                  <a:txBody>
                    <a:bodyPr/>
                    <a:lstStyle/>
                    <a:p>
                      <a:pPr algn="ctr" fontAlgn="b"/>
                      <a:r>
                        <a:rPr lang="en-US" sz="1400" b="0" i="0" u="none" strike="noStrike" dirty="0" smtClean="0">
                          <a:solidFill>
                            <a:schemeClr val="bg1"/>
                          </a:solidFill>
                          <a:effectLst/>
                          <a:latin typeface="Calibri"/>
                        </a:rPr>
                        <a:t>Tools</a:t>
                      </a:r>
                      <a:endParaRPr lang="en-US" sz="1400" b="0" i="0" u="none" strike="noStrike" dirty="0">
                        <a:solidFill>
                          <a:schemeClr val="bg1"/>
                        </a:solidFill>
                        <a:effectLst/>
                        <a:latin typeface="Calibri"/>
                      </a:endParaRPr>
                    </a:p>
                  </a:txBody>
                  <a:tcPr marL="0" marR="0" marT="0" marB="0" anchor="ctr"/>
                </a:tc>
                <a:tc>
                  <a:txBody>
                    <a:bodyPr/>
                    <a:lstStyle/>
                    <a:p>
                      <a:pPr algn="ctr" fontAlgn="b"/>
                      <a:r>
                        <a:rPr lang="en-US" sz="1400" b="0" i="0" u="none" strike="noStrike" dirty="0" smtClean="0">
                          <a:solidFill>
                            <a:schemeClr val="bg1"/>
                          </a:solidFill>
                          <a:effectLst/>
                          <a:latin typeface="Calibri"/>
                        </a:rPr>
                        <a:t>Carry</a:t>
                      </a:r>
                      <a:r>
                        <a:rPr lang="en-US" sz="1400" b="0" i="0" u="none" strike="noStrike" baseline="0" dirty="0" smtClean="0">
                          <a:solidFill>
                            <a:schemeClr val="bg1"/>
                          </a:solidFill>
                          <a:effectLst/>
                          <a:latin typeface="Calibri"/>
                        </a:rPr>
                        <a:t> Forward?</a:t>
                      </a:r>
                      <a:endParaRPr lang="en-US" sz="1400" b="0" i="0" u="none" strike="noStrike" dirty="0">
                        <a:solidFill>
                          <a:schemeClr val="bg1"/>
                        </a:solidFill>
                        <a:effectLst/>
                        <a:latin typeface="Calibri"/>
                      </a:endParaRPr>
                    </a:p>
                  </a:txBody>
                  <a:tcPr marL="0" marR="0" marT="0" marB="0" anchor="ctr"/>
                </a:tc>
              </a:tr>
              <a:tr h="543560">
                <a:tc>
                  <a:txBody>
                    <a:bodyPr/>
                    <a:lstStyle/>
                    <a:p>
                      <a:pPr algn="l" fontAlgn="b"/>
                      <a:endParaRPr lang="en-US" sz="1200" b="0" i="0" u="none" strike="noStrike" dirty="0">
                        <a:solidFill>
                          <a:srgbClr val="000000"/>
                        </a:solidFill>
                        <a:effectLst/>
                        <a:latin typeface="Calibri"/>
                      </a:endParaRPr>
                    </a:p>
                  </a:txBody>
                  <a:tcPr marR="0" marT="0" marB="0" anchor="ctr"/>
                </a:tc>
                <a:tc>
                  <a:txBody>
                    <a:bodyPr/>
                    <a:lstStyle/>
                    <a:p>
                      <a:pPr marL="0" algn="ctr" defTabSz="914400" rtl="0" eaLnBrk="1" fontAlgn="b" latinLnBrk="0" hangingPunct="1"/>
                      <a:r>
                        <a:rPr lang="en-US" sz="1100" u="none" strike="noStrike" kern="1200" dirty="0" smtClean="0">
                          <a:solidFill>
                            <a:schemeClr val="dk1"/>
                          </a:solidFill>
                          <a:effectLst/>
                          <a:latin typeface="+mn-lt"/>
                          <a:ea typeface="+mn-ea"/>
                          <a:cs typeface="+mn-cs"/>
                        </a:rPr>
                        <a:t>Query</a:t>
                      </a:r>
                      <a:endParaRPr lang="en-US" sz="1100" u="none" strike="noStrike" kern="1200" dirty="0">
                        <a:solidFill>
                          <a:schemeClr val="dk1"/>
                        </a:solidFill>
                        <a:effectLst/>
                        <a:latin typeface="+mn-lt"/>
                        <a:ea typeface="+mn-ea"/>
                        <a:cs typeface="+mn-cs"/>
                      </a:endParaRPr>
                    </a:p>
                  </a:txBody>
                  <a:tcPr marL="0" marR="0" marT="0" marB="0" anchor="ctr"/>
                </a:tc>
                <a:tc>
                  <a:txBody>
                    <a:bodyPr/>
                    <a:lstStyle/>
                    <a:p>
                      <a:pPr marL="0" algn="ctr" defTabSz="914400" rtl="0" eaLnBrk="1" fontAlgn="b" latinLnBrk="0" hangingPunct="1"/>
                      <a:r>
                        <a:rPr lang="en-US" sz="1100" u="none" strike="noStrike" kern="1200" dirty="0" smtClean="0">
                          <a:solidFill>
                            <a:schemeClr val="accent3">
                              <a:lumMod val="75000"/>
                            </a:schemeClr>
                          </a:solidFill>
                          <a:effectLst/>
                          <a:latin typeface="+mn-lt"/>
                          <a:ea typeface="+mn-ea"/>
                          <a:cs typeface="+mn-cs"/>
                        </a:rPr>
                        <a:t>Carry Forward</a:t>
                      </a:r>
                      <a:endParaRPr lang="en-US" sz="1100" u="none" strike="noStrike" kern="1200" dirty="0">
                        <a:solidFill>
                          <a:schemeClr val="accent3">
                            <a:lumMod val="75000"/>
                          </a:schemeClr>
                        </a:solidFill>
                        <a:effectLst/>
                        <a:latin typeface="+mn-lt"/>
                        <a:ea typeface="+mn-ea"/>
                        <a:cs typeface="+mn-cs"/>
                      </a:endParaRPr>
                    </a:p>
                  </a:txBody>
                  <a:tcPr marL="0" marR="0" marT="0" marB="0" anchor="ctr"/>
                </a:tc>
              </a:tr>
              <a:tr h="473149">
                <a:tc>
                  <a:txBody>
                    <a:bodyPr/>
                    <a:lstStyle/>
                    <a:p>
                      <a:pPr marL="0" marR="0" indent="0" algn="l" defTabSz="914400" rtl="0" eaLnBrk="1" fontAlgn="b" latinLnBrk="0" hangingPunct="1">
                        <a:lnSpc>
                          <a:spcPct val="100000"/>
                        </a:lnSpc>
                        <a:spcBef>
                          <a:spcPts val="0"/>
                        </a:spcBef>
                        <a:spcAft>
                          <a:spcPts val="0"/>
                        </a:spcAft>
                        <a:buClrTx/>
                        <a:buSzTx/>
                        <a:buFontTx/>
                        <a:buNone/>
                        <a:tabLst/>
                        <a:defRPr/>
                      </a:pPr>
                      <a:endParaRPr lang="en-US" sz="1200" b="0" i="0" u="none" strike="noStrike" dirty="0">
                        <a:solidFill>
                          <a:srgbClr val="000000"/>
                        </a:solidFill>
                        <a:effectLst/>
                        <a:latin typeface="Calibri"/>
                      </a:endParaRPr>
                    </a:p>
                  </a:txBody>
                  <a:tcPr marR="0" marT="0" marB="0" anchor="ctr"/>
                </a:tc>
                <a:tc>
                  <a:txBody>
                    <a:bodyPr/>
                    <a:lstStyle/>
                    <a:p>
                      <a:pPr marL="0" algn="ctr" defTabSz="914400" rtl="0" eaLnBrk="1" fontAlgn="b" latinLnBrk="0" hangingPunct="1"/>
                      <a:endParaRPr lang="en-US" sz="1100" u="none" strike="noStrike" kern="1200" dirty="0" smtClean="0">
                        <a:solidFill>
                          <a:schemeClr val="dk1"/>
                        </a:solidFill>
                        <a:effectLst/>
                        <a:latin typeface="+mn-lt"/>
                        <a:ea typeface="+mn-ea"/>
                        <a:cs typeface="+mn-cs"/>
                      </a:endParaRPr>
                    </a:p>
                  </a:txBody>
                  <a:tcPr marL="0" marR="0" marT="0" marB="0" anchor="ctr"/>
                </a:tc>
                <a:tc>
                  <a:txBody>
                    <a:bodyPr/>
                    <a:lstStyle/>
                    <a:p>
                      <a:pPr marL="0" algn="ctr" defTabSz="914400" rtl="0" eaLnBrk="1" fontAlgn="b" latinLnBrk="0" hangingPunct="1"/>
                      <a:endParaRPr lang="en-US" sz="1100" u="none" strike="noStrike" kern="1200" dirty="0" smtClean="0">
                        <a:solidFill>
                          <a:schemeClr val="dk1"/>
                        </a:solidFill>
                        <a:effectLst/>
                        <a:latin typeface="+mn-lt"/>
                        <a:ea typeface="+mn-ea"/>
                        <a:cs typeface="+mn-cs"/>
                      </a:endParaRPr>
                    </a:p>
                  </a:txBody>
                  <a:tcPr marL="0" marR="0" marT="0" marB="0" anchor="ctr"/>
                </a:tc>
              </a:tr>
              <a:tr h="370840">
                <a:tc>
                  <a:txBody>
                    <a:bodyPr/>
                    <a:lstStyle/>
                    <a:p>
                      <a:pPr marL="0" algn="l" defTabSz="914400" rtl="0" eaLnBrk="1" fontAlgn="b" latinLnBrk="0" hangingPunct="1"/>
                      <a:endParaRPr lang="en-US" sz="1200" u="none" strike="noStrike" kern="1200" dirty="0">
                        <a:solidFill>
                          <a:schemeClr val="dk1"/>
                        </a:solidFill>
                        <a:effectLst/>
                        <a:latin typeface="+mn-lt"/>
                        <a:ea typeface="+mn-ea"/>
                        <a:cs typeface="+mn-cs"/>
                      </a:endParaRPr>
                    </a:p>
                  </a:txBody>
                  <a:tcPr marR="0" marT="0" marB="0" anchor="ctr"/>
                </a:tc>
                <a:tc>
                  <a:txBody>
                    <a:bodyPr/>
                    <a:lstStyle/>
                    <a:p>
                      <a:pPr marL="0" algn="ctr" defTabSz="914400" rtl="0" eaLnBrk="1" fontAlgn="b" latinLnBrk="0" hangingPunct="1"/>
                      <a:endParaRPr lang="en-US" sz="1100" u="none" strike="noStrike" kern="1200" dirty="0" smtClean="0">
                        <a:solidFill>
                          <a:schemeClr val="dk1"/>
                        </a:solidFill>
                        <a:effectLst/>
                        <a:latin typeface="+mn-lt"/>
                        <a:ea typeface="+mn-ea"/>
                        <a:cs typeface="+mn-cs"/>
                      </a:endParaRPr>
                    </a:p>
                  </a:txBody>
                  <a:tcPr marL="0" marR="0" marT="0" marB="0" anchor="ctr"/>
                </a:tc>
                <a:tc>
                  <a:txBody>
                    <a:bodyPr/>
                    <a:lstStyle/>
                    <a:p>
                      <a:pPr marL="0" algn="ctr" defTabSz="914400" rtl="0" eaLnBrk="1" fontAlgn="b" latinLnBrk="0" hangingPunct="1"/>
                      <a:endParaRPr lang="en-US" sz="1100" u="none" strike="noStrike" kern="1200" dirty="0" smtClean="0">
                        <a:solidFill>
                          <a:schemeClr val="accent6">
                            <a:lumMod val="60000"/>
                            <a:lumOff val="40000"/>
                          </a:schemeClr>
                        </a:solidFill>
                        <a:effectLst/>
                        <a:latin typeface="+mn-lt"/>
                        <a:ea typeface="+mn-ea"/>
                        <a:cs typeface="+mn-cs"/>
                      </a:endParaRPr>
                    </a:p>
                  </a:txBody>
                  <a:tcPr marL="0" marR="0" marT="0" marB="0" anchor="ctr"/>
                </a:tc>
              </a:tr>
            </a:tbl>
          </a:graphicData>
        </a:graphic>
      </p:graphicFrame>
    </p:spTree>
    <p:extLst>
      <p:ext uri="{BB962C8B-B14F-4D97-AF65-F5344CB8AC3E}">
        <p14:creationId xmlns:p14="http://schemas.microsoft.com/office/powerpoint/2010/main" val="497229957"/>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000" dirty="0">
                <a:solidFill>
                  <a:srgbClr val="C00000"/>
                </a:solidFill>
              </a:rPr>
              <a:t>Security</a:t>
            </a:r>
          </a:p>
        </p:txBody>
      </p:sp>
      <p:graphicFrame>
        <p:nvGraphicFramePr>
          <p:cNvPr id="3" name="Table 2"/>
          <p:cNvGraphicFramePr>
            <a:graphicFrameLocks noGrp="1"/>
          </p:cNvGraphicFramePr>
          <p:nvPr>
            <p:extLst>
              <p:ext uri="{D42A27DB-BD31-4B8C-83A1-F6EECF244321}">
                <p14:modId xmlns:p14="http://schemas.microsoft.com/office/powerpoint/2010/main" val="1462834124"/>
              </p:ext>
            </p:extLst>
          </p:nvPr>
        </p:nvGraphicFramePr>
        <p:xfrm>
          <a:off x="230188" y="1150938"/>
          <a:ext cx="8477878" cy="1437640"/>
        </p:xfrm>
        <a:graphic>
          <a:graphicData uri="http://schemas.openxmlformats.org/drawingml/2006/table">
            <a:tbl>
              <a:tblPr firstRow="1" bandRow="1">
                <a:tableStyleId>{8EC20E35-A176-4012-BC5E-935CFFF8708E}</a:tableStyleId>
              </a:tblPr>
              <a:tblGrid>
                <a:gridCol w="3002581"/>
                <a:gridCol w="3914661"/>
                <a:gridCol w="1560636"/>
              </a:tblGrid>
              <a:tr h="370840">
                <a:tc>
                  <a:txBody>
                    <a:bodyPr/>
                    <a:lstStyle/>
                    <a:p>
                      <a:pPr algn="l" fontAlgn="b"/>
                      <a:r>
                        <a:rPr lang="en-US" sz="1400" b="0" i="0" u="none" strike="noStrike" dirty="0" smtClean="0">
                          <a:solidFill>
                            <a:schemeClr val="bg1"/>
                          </a:solidFill>
                          <a:effectLst/>
                          <a:latin typeface="Calibri"/>
                        </a:rPr>
                        <a:t>Security</a:t>
                      </a:r>
                      <a:endParaRPr lang="en-US" sz="1400" b="0" i="0" u="none" strike="noStrike" dirty="0">
                        <a:solidFill>
                          <a:schemeClr val="bg1"/>
                        </a:solidFill>
                        <a:effectLst/>
                        <a:latin typeface="Calibri"/>
                      </a:endParaRPr>
                    </a:p>
                  </a:txBody>
                  <a:tcPr marR="0" marT="0" marB="0" anchor="b"/>
                </a:tc>
                <a:tc>
                  <a:txBody>
                    <a:bodyPr/>
                    <a:lstStyle/>
                    <a:p>
                      <a:pPr algn="l" fontAlgn="b"/>
                      <a:r>
                        <a:rPr lang="en-US" sz="1400" b="0" i="0" u="none" strike="noStrike" dirty="0" smtClean="0">
                          <a:solidFill>
                            <a:schemeClr val="bg1"/>
                          </a:solidFill>
                          <a:effectLst/>
                          <a:latin typeface="Calibri"/>
                        </a:rPr>
                        <a:t>Description</a:t>
                      </a:r>
                      <a:endParaRPr lang="en-US" sz="1400" b="0" i="0" u="none" strike="noStrike" dirty="0">
                        <a:solidFill>
                          <a:schemeClr val="bg1"/>
                        </a:solidFill>
                        <a:effectLst/>
                        <a:latin typeface="Calibri"/>
                      </a:endParaRPr>
                    </a:p>
                  </a:txBody>
                  <a:tcPr marR="0" marT="0" marB="0" anchor="ctr"/>
                </a:tc>
                <a:tc>
                  <a:txBody>
                    <a:bodyPr/>
                    <a:lstStyle/>
                    <a:p>
                      <a:pPr algn="ctr" fontAlgn="b"/>
                      <a:r>
                        <a:rPr lang="en-US" sz="1400" b="0" i="0" u="none" strike="noStrike" dirty="0" smtClean="0">
                          <a:solidFill>
                            <a:schemeClr val="bg1"/>
                          </a:solidFill>
                          <a:effectLst/>
                          <a:latin typeface="Calibri"/>
                        </a:rPr>
                        <a:t>Carry forward</a:t>
                      </a:r>
                      <a:endParaRPr lang="en-US" sz="1400" b="0" i="0" u="none" strike="noStrike" dirty="0">
                        <a:solidFill>
                          <a:schemeClr val="bg1"/>
                        </a:solidFill>
                        <a:effectLst/>
                        <a:latin typeface="Calibri"/>
                      </a:endParaRPr>
                    </a:p>
                  </a:txBody>
                  <a:tcPr marL="0" marR="0" marT="0" marB="0" anchor="ctr"/>
                </a:tc>
              </a:tr>
              <a:tr h="0">
                <a:tc>
                  <a:txBody>
                    <a:bodyPr/>
                    <a:lstStyle/>
                    <a:p>
                      <a:pPr marL="0" marR="0" indent="0" algn="l" defTabSz="914400" rtl="0" eaLnBrk="1" fontAlgn="b" latinLnBrk="0" hangingPunct="1">
                        <a:lnSpc>
                          <a:spcPct val="100000"/>
                        </a:lnSpc>
                        <a:spcBef>
                          <a:spcPts val="0"/>
                        </a:spcBef>
                        <a:spcAft>
                          <a:spcPts val="0"/>
                        </a:spcAft>
                        <a:buClrTx/>
                        <a:buSzTx/>
                        <a:buFontTx/>
                        <a:buNone/>
                        <a:tabLst/>
                        <a:defRPr/>
                      </a:pPr>
                      <a:endParaRPr lang="en-US" sz="1200" b="0" i="0" u="none" strike="noStrike" dirty="0" smtClean="0">
                        <a:solidFill>
                          <a:schemeClr val="accent6">
                            <a:lumMod val="60000"/>
                            <a:lumOff val="40000"/>
                          </a:schemeClr>
                        </a:solidFill>
                        <a:effectLst/>
                        <a:latin typeface="Calibri"/>
                      </a:endParaRPr>
                    </a:p>
                  </a:txBody>
                  <a:tcPr marR="0" marT="0" marB="0" anchor="ctr"/>
                </a:tc>
                <a:tc>
                  <a:txBody>
                    <a:bodyPr/>
                    <a:lstStyle/>
                    <a:p>
                      <a:pPr algn="l" fontAlgn="b"/>
                      <a:endParaRPr lang="en-US" sz="1100" b="0" i="0" u="none" strike="noStrike" dirty="0">
                        <a:solidFill>
                          <a:srgbClr val="000000"/>
                        </a:solidFill>
                        <a:effectLst/>
                        <a:latin typeface="Calibri"/>
                      </a:endParaRPr>
                    </a:p>
                  </a:txBody>
                  <a:tcPr marR="0" marT="182880" marB="182880" anchor="ctr"/>
                </a:tc>
                <a:tc>
                  <a:txBody>
                    <a:bodyPr/>
                    <a:lstStyle/>
                    <a:p>
                      <a:pPr algn="ctr" fontAlgn="b"/>
                      <a:endParaRPr lang="en-US" sz="1100" b="0" i="0" u="none" strike="noStrike" dirty="0">
                        <a:solidFill>
                          <a:srgbClr val="000000"/>
                        </a:solidFill>
                        <a:effectLst/>
                        <a:latin typeface="Calibri"/>
                      </a:endParaRPr>
                    </a:p>
                  </a:txBody>
                  <a:tcPr marL="0" marR="0" marT="0" marB="0" anchor="ctr"/>
                </a:tc>
              </a:tr>
              <a:tr h="0">
                <a:tc>
                  <a:txBody>
                    <a:bodyPr/>
                    <a:lstStyle/>
                    <a:p>
                      <a:pPr marL="0" marR="0" indent="0" algn="l" defTabSz="914400" rtl="0" eaLnBrk="1" fontAlgn="b" latinLnBrk="0" hangingPunct="1">
                        <a:lnSpc>
                          <a:spcPct val="100000"/>
                        </a:lnSpc>
                        <a:spcBef>
                          <a:spcPts val="0"/>
                        </a:spcBef>
                        <a:spcAft>
                          <a:spcPts val="0"/>
                        </a:spcAft>
                        <a:buClrTx/>
                        <a:buSzTx/>
                        <a:buFontTx/>
                        <a:buNone/>
                        <a:tabLst/>
                        <a:defRPr/>
                      </a:pPr>
                      <a:endParaRPr lang="en-US" sz="1200" b="0" i="0" u="none" strike="noStrike" dirty="0" smtClean="0">
                        <a:solidFill>
                          <a:schemeClr val="accent3">
                            <a:lumMod val="75000"/>
                          </a:schemeClr>
                        </a:solidFill>
                        <a:effectLst/>
                        <a:latin typeface="Calibri"/>
                      </a:endParaRPr>
                    </a:p>
                  </a:txBody>
                  <a:tcPr marR="0" marT="0" marB="0" anchor="ctr"/>
                </a:tc>
                <a:tc>
                  <a:txBody>
                    <a:bodyPr/>
                    <a:lstStyle/>
                    <a:p>
                      <a:pPr algn="l" fontAlgn="b"/>
                      <a:endParaRPr lang="en-US" sz="1100" b="0" i="0" u="none" strike="noStrike" dirty="0">
                        <a:solidFill>
                          <a:srgbClr val="000000"/>
                        </a:solidFill>
                        <a:effectLst/>
                        <a:latin typeface="Calibri"/>
                      </a:endParaRPr>
                    </a:p>
                  </a:txBody>
                  <a:tcPr marR="0" marT="182880" marB="182880" anchor="ctr"/>
                </a:tc>
                <a:tc>
                  <a:txBody>
                    <a:bodyPr/>
                    <a:lstStyle/>
                    <a:p>
                      <a:pPr algn="ctr" fontAlgn="b"/>
                      <a:endParaRPr lang="en-US" sz="1100" b="0" i="0" u="none" strike="noStrike" dirty="0">
                        <a:solidFill>
                          <a:srgbClr val="000000"/>
                        </a:solidFill>
                        <a:effectLst/>
                        <a:latin typeface="Calibri"/>
                      </a:endParaRPr>
                    </a:p>
                  </a:txBody>
                  <a:tcPr marL="0" marR="0" marT="0" marB="0" anchor="ctr"/>
                </a:tc>
              </a:tr>
            </a:tbl>
          </a:graphicData>
        </a:graphic>
      </p:graphicFrame>
    </p:spTree>
    <p:extLst>
      <p:ext uri="{BB962C8B-B14F-4D97-AF65-F5344CB8AC3E}">
        <p14:creationId xmlns:p14="http://schemas.microsoft.com/office/powerpoint/2010/main" val="782688224"/>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000" dirty="0">
                <a:solidFill>
                  <a:srgbClr val="C00000"/>
                </a:solidFill>
              </a:rPr>
              <a:t>Batch</a:t>
            </a:r>
            <a:r>
              <a:rPr lang="en-US" sz="2000" dirty="0">
                <a:solidFill>
                  <a:srgbClr val="C00000"/>
                </a:solidFill>
              </a:rPr>
              <a:t> </a:t>
            </a:r>
            <a:r>
              <a:rPr lang="en-US" sz="2000" dirty="0">
                <a:solidFill>
                  <a:srgbClr val="C00000"/>
                </a:solidFill>
              </a:rPr>
              <a:t>Schedule</a:t>
            </a:r>
          </a:p>
        </p:txBody>
      </p:sp>
      <p:graphicFrame>
        <p:nvGraphicFramePr>
          <p:cNvPr id="3" name="Table 2"/>
          <p:cNvGraphicFramePr>
            <a:graphicFrameLocks noGrp="1"/>
          </p:cNvGraphicFramePr>
          <p:nvPr>
            <p:extLst>
              <p:ext uri="{D42A27DB-BD31-4B8C-83A1-F6EECF244321}">
                <p14:modId xmlns:p14="http://schemas.microsoft.com/office/powerpoint/2010/main" val="2839775566"/>
              </p:ext>
            </p:extLst>
          </p:nvPr>
        </p:nvGraphicFramePr>
        <p:xfrm>
          <a:off x="404037" y="1150938"/>
          <a:ext cx="8304028" cy="1437640"/>
        </p:xfrm>
        <a:graphic>
          <a:graphicData uri="http://schemas.openxmlformats.org/drawingml/2006/table">
            <a:tbl>
              <a:tblPr firstRow="1" bandRow="1">
                <a:tableStyleId>{8EC20E35-A176-4012-BC5E-935CFFF8708E}</a:tableStyleId>
              </a:tblPr>
              <a:tblGrid>
                <a:gridCol w="2941009"/>
                <a:gridCol w="3834386"/>
                <a:gridCol w="1528633"/>
              </a:tblGrid>
              <a:tr h="370840">
                <a:tc>
                  <a:txBody>
                    <a:bodyPr/>
                    <a:lstStyle/>
                    <a:p>
                      <a:pPr algn="l" fontAlgn="b"/>
                      <a:r>
                        <a:rPr lang="en-US" sz="1400" b="0" i="0" u="none" strike="noStrike" dirty="0" smtClean="0">
                          <a:solidFill>
                            <a:schemeClr val="bg1"/>
                          </a:solidFill>
                          <a:effectLst/>
                          <a:latin typeface="Calibri"/>
                        </a:rPr>
                        <a:t>Batch Schedule</a:t>
                      </a:r>
                      <a:endParaRPr lang="en-US" sz="1400" b="0" i="0" u="none" strike="noStrike" dirty="0">
                        <a:solidFill>
                          <a:schemeClr val="bg1"/>
                        </a:solidFill>
                        <a:effectLst/>
                        <a:latin typeface="Calibri"/>
                      </a:endParaRPr>
                    </a:p>
                  </a:txBody>
                  <a:tcPr marR="0" marT="0" marB="0" anchor="b"/>
                </a:tc>
                <a:tc>
                  <a:txBody>
                    <a:bodyPr/>
                    <a:lstStyle/>
                    <a:p>
                      <a:pPr algn="l" fontAlgn="b"/>
                      <a:r>
                        <a:rPr lang="en-US" sz="1400" b="0" i="0" u="none" strike="noStrike" dirty="0" smtClean="0">
                          <a:solidFill>
                            <a:schemeClr val="bg1"/>
                          </a:solidFill>
                          <a:effectLst/>
                          <a:latin typeface="Calibri"/>
                        </a:rPr>
                        <a:t>Description</a:t>
                      </a:r>
                      <a:endParaRPr lang="en-US" sz="1400" b="0" i="0" u="none" strike="noStrike" dirty="0">
                        <a:solidFill>
                          <a:schemeClr val="bg1"/>
                        </a:solidFill>
                        <a:effectLst/>
                        <a:latin typeface="Calibri"/>
                      </a:endParaRPr>
                    </a:p>
                  </a:txBody>
                  <a:tcPr marR="0" marT="0" marB="0" anchor="ctr"/>
                </a:tc>
                <a:tc>
                  <a:txBody>
                    <a:bodyPr/>
                    <a:lstStyle/>
                    <a:p>
                      <a:pPr algn="ctr" fontAlgn="b"/>
                      <a:r>
                        <a:rPr lang="en-US" sz="1400" b="0" i="0" u="none" strike="noStrike" dirty="0" smtClean="0">
                          <a:solidFill>
                            <a:schemeClr val="bg1"/>
                          </a:solidFill>
                          <a:effectLst/>
                          <a:latin typeface="Calibri"/>
                        </a:rPr>
                        <a:t>Carry forward</a:t>
                      </a:r>
                      <a:endParaRPr lang="en-US" sz="1400" b="0" i="0" u="none" strike="noStrike" dirty="0">
                        <a:solidFill>
                          <a:schemeClr val="bg1"/>
                        </a:solidFill>
                        <a:effectLst/>
                        <a:latin typeface="Calibri"/>
                      </a:endParaRPr>
                    </a:p>
                  </a:txBody>
                  <a:tcPr marL="0" marR="0" marT="0" marB="0" anchor="ctr"/>
                </a:tc>
              </a:tr>
              <a:tr h="0">
                <a:tc>
                  <a:txBody>
                    <a:bodyPr/>
                    <a:lstStyle/>
                    <a:p>
                      <a:pPr marL="0" marR="0" indent="0" algn="l" defTabSz="914400" rtl="0" eaLnBrk="1" fontAlgn="b" latinLnBrk="0" hangingPunct="1">
                        <a:lnSpc>
                          <a:spcPct val="100000"/>
                        </a:lnSpc>
                        <a:spcBef>
                          <a:spcPts val="0"/>
                        </a:spcBef>
                        <a:spcAft>
                          <a:spcPts val="0"/>
                        </a:spcAft>
                        <a:buClrTx/>
                        <a:buSzTx/>
                        <a:buFontTx/>
                        <a:buNone/>
                        <a:tabLst/>
                        <a:defRPr/>
                      </a:pPr>
                      <a:endParaRPr lang="en-US" sz="1200" b="0" i="0" u="none" strike="noStrike" dirty="0" smtClean="0">
                        <a:solidFill>
                          <a:schemeClr val="accent6">
                            <a:lumMod val="60000"/>
                            <a:lumOff val="40000"/>
                          </a:schemeClr>
                        </a:solidFill>
                        <a:effectLst/>
                        <a:latin typeface="Calibri"/>
                      </a:endParaRPr>
                    </a:p>
                  </a:txBody>
                  <a:tcPr marR="0" marT="0" marB="0" anchor="ctr"/>
                </a:tc>
                <a:tc>
                  <a:txBody>
                    <a:bodyPr/>
                    <a:lstStyle/>
                    <a:p>
                      <a:pPr algn="l" fontAlgn="b"/>
                      <a:endParaRPr lang="en-US" sz="1100" b="0" i="0" u="none" strike="noStrike" dirty="0">
                        <a:solidFill>
                          <a:srgbClr val="000000"/>
                        </a:solidFill>
                        <a:effectLst/>
                        <a:latin typeface="Calibri"/>
                      </a:endParaRPr>
                    </a:p>
                  </a:txBody>
                  <a:tcPr marR="0" marT="182880" marB="182880" anchor="ctr"/>
                </a:tc>
                <a:tc>
                  <a:txBody>
                    <a:bodyPr/>
                    <a:lstStyle/>
                    <a:p>
                      <a:pPr algn="ctr" fontAlgn="b"/>
                      <a:endParaRPr lang="en-US" sz="1100" b="0" i="0" u="none" strike="noStrike" dirty="0">
                        <a:solidFill>
                          <a:srgbClr val="000000"/>
                        </a:solidFill>
                        <a:effectLst/>
                        <a:latin typeface="Calibri"/>
                      </a:endParaRPr>
                    </a:p>
                  </a:txBody>
                  <a:tcPr marL="0" marR="0" marT="0" marB="0" anchor="ctr"/>
                </a:tc>
              </a:tr>
              <a:tr h="0">
                <a:tc>
                  <a:txBody>
                    <a:bodyPr/>
                    <a:lstStyle/>
                    <a:p>
                      <a:pPr marL="0" marR="0" indent="0" algn="l" defTabSz="914400" rtl="0" eaLnBrk="1" fontAlgn="b" latinLnBrk="0" hangingPunct="1">
                        <a:lnSpc>
                          <a:spcPct val="100000"/>
                        </a:lnSpc>
                        <a:spcBef>
                          <a:spcPts val="0"/>
                        </a:spcBef>
                        <a:spcAft>
                          <a:spcPts val="0"/>
                        </a:spcAft>
                        <a:buClrTx/>
                        <a:buSzTx/>
                        <a:buFontTx/>
                        <a:buNone/>
                        <a:tabLst/>
                        <a:defRPr/>
                      </a:pPr>
                      <a:endParaRPr lang="en-US" sz="1200" b="0" i="0" u="none" strike="noStrike" dirty="0" smtClean="0">
                        <a:solidFill>
                          <a:schemeClr val="accent3">
                            <a:lumMod val="75000"/>
                          </a:schemeClr>
                        </a:solidFill>
                        <a:effectLst/>
                        <a:latin typeface="Calibri"/>
                      </a:endParaRPr>
                    </a:p>
                  </a:txBody>
                  <a:tcPr marR="0" marT="0" marB="0" anchor="ctr"/>
                </a:tc>
                <a:tc>
                  <a:txBody>
                    <a:bodyPr/>
                    <a:lstStyle/>
                    <a:p>
                      <a:pPr algn="l" fontAlgn="b"/>
                      <a:endParaRPr lang="en-US" sz="1100" b="0" i="0" u="none" strike="noStrike" dirty="0">
                        <a:solidFill>
                          <a:srgbClr val="000000"/>
                        </a:solidFill>
                        <a:effectLst/>
                        <a:latin typeface="Calibri"/>
                      </a:endParaRPr>
                    </a:p>
                  </a:txBody>
                  <a:tcPr marR="0" marT="182880" marB="182880" anchor="ctr"/>
                </a:tc>
                <a:tc>
                  <a:txBody>
                    <a:bodyPr/>
                    <a:lstStyle/>
                    <a:p>
                      <a:pPr algn="ctr" fontAlgn="b"/>
                      <a:endParaRPr lang="en-US" sz="1100" b="0" i="0" u="none" strike="noStrike" dirty="0">
                        <a:solidFill>
                          <a:srgbClr val="000000"/>
                        </a:solidFill>
                        <a:effectLst/>
                        <a:latin typeface="Calibri"/>
                      </a:endParaRPr>
                    </a:p>
                  </a:txBody>
                  <a:tcPr marL="0" marR="0" marT="0" marB="0" anchor="ctr"/>
                </a:tc>
              </a:tr>
            </a:tbl>
          </a:graphicData>
        </a:graphic>
      </p:graphicFrame>
    </p:spTree>
    <p:extLst>
      <p:ext uri="{BB962C8B-B14F-4D97-AF65-F5344CB8AC3E}">
        <p14:creationId xmlns:p14="http://schemas.microsoft.com/office/powerpoint/2010/main" val="782688224"/>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itle 3"/>
          <p:cNvSpPr>
            <a:spLocks noGrp="1"/>
          </p:cNvSpPr>
          <p:nvPr>
            <p:ph type="ctrTitle"/>
          </p:nvPr>
        </p:nvSpPr>
        <p:spPr>
          <a:xfrm>
            <a:off x="1016000" y="2455865"/>
            <a:ext cx="7772400" cy="1150937"/>
          </a:xfrm>
        </p:spPr>
        <p:txBody>
          <a:bodyPr/>
          <a:lstStyle/>
          <a:p>
            <a:r>
              <a:rPr lang="en-US" altLang="en-US" dirty="0" smtClean="0">
                <a:latin typeface="Arial" charset="0"/>
                <a:cs typeface="Arial" charset="0"/>
              </a:rPr>
              <a:t>Thank you</a:t>
            </a:r>
          </a:p>
        </p:txBody>
      </p:sp>
      <p:sp>
        <p:nvSpPr>
          <p:cNvPr id="48131" name="Subtitle 5"/>
          <p:cNvSpPr>
            <a:spLocks noGrp="1"/>
          </p:cNvSpPr>
          <p:nvPr>
            <p:ph type="subTitle" idx="1"/>
          </p:nvPr>
        </p:nvSpPr>
        <p:spPr/>
        <p:txBody>
          <a:bodyPr/>
          <a:lstStyle/>
          <a:p>
            <a:r>
              <a:rPr lang="en-US" altLang="en-US" dirty="0" smtClean="0">
                <a:latin typeface="Arial" charset="0"/>
                <a:cs typeface="Arial" charset="0"/>
              </a:rPr>
              <a:t>Contact information</a:t>
            </a:r>
          </a:p>
          <a:p>
            <a:r>
              <a:rPr lang="en-US" altLang="en-US" dirty="0" smtClean="0">
                <a:latin typeface="Arial" charset="0"/>
                <a:cs typeface="Arial" charset="0"/>
              </a:rPr>
              <a:t>Shan Kuthalingam</a:t>
            </a:r>
          </a:p>
          <a:p>
            <a:r>
              <a:rPr lang="en-US" altLang="en-US" dirty="0" smtClean="0">
                <a:latin typeface="Arial" charset="0"/>
                <a:cs typeface="Arial" charset="0"/>
              </a:rPr>
              <a:t>#952-945-6770</a:t>
            </a:r>
          </a:p>
          <a:p>
            <a:r>
              <a:rPr lang="en-US" altLang="en-US" dirty="0" smtClean="0">
                <a:latin typeface="Arial" charset="0"/>
                <a:cs typeface="Arial" charset="0"/>
              </a:rPr>
              <a:t>Shan_kuthalingam@optum.com</a:t>
            </a:r>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a:t>Business Processes – Deltas </a:t>
            </a:r>
            <a:r>
              <a:rPr lang="en-US" sz="2400" dirty="0" smtClean="0"/>
              <a:t>9.1 </a:t>
            </a:r>
            <a:r>
              <a:rPr lang="en-US" sz="2400" dirty="0"/>
              <a:t>vs 9.2</a:t>
            </a:r>
            <a:r>
              <a:rPr lang="en-US" sz="2400" dirty="0" smtClean="0"/>
              <a:t> </a:t>
            </a:r>
            <a:endParaRPr lang="en-US" sz="2400" b="0" dirty="0"/>
          </a:p>
        </p:txBody>
      </p:sp>
      <p:sp>
        <p:nvSpPr>
          <p:cNvPr id="3" name="Content Placeholder 2"/>
          <p:cNvSpPr>
            <a:spLocks noGrp="1"/>
          </p:cNvSpPr>
          <p:nvPr>
            <p:ph sz="half" idx="1"/>
          </p:nvPr>
        </p:nvSpPr>
        <p:spPr>
          <a:xfrm>
            <a:off x="230188" y="1151468"/>
            <a:ext cx="8686800" cy="5140150"/>
          </a:xfrm>
        </p:spPr>
        <p:txBody>
          <a:bodyPr/>
          <a:lstStyle/>
          <a:p>
            <a:pPr marL="228600" lvl="1" indent="0">
              <a:buNone/>
            </a:pPr>
            <a:r>
              <a:rPr lang="en-US" sz="2000" b="1" dirty="0"/>
              <a:t>Supplemental </a:t>
            </a:r>
            <a:r>
              <a:rPr lang="en-US" sz="2000" b="1" dirty="0" smtClean="0"/>
              <a:t>Data (Continued) - </a:t>
            </a:r>
            <a:r>
              <a:rPr lang="en-US" sz="2000" dirty="0"/>
              <a:t>Define a supplemental data record</a:t>
            </a:r>
          </a:p>
          <a:p>
            <a:pPr marL="228600" lvl="1" indent="0">
              <a:buNone/>
            </a:pPr>
            <a:endParaRPr lang="en-US" sz="2000" dirty="0"/>
          </a:p>
        </p:txBody>
      </p:sp>
    </p:spTree>
    <p:extLst>
      <p:ext uri="{BB962C8B-B14F-4D97-AF65-F5344CB8AC3E}">
        <p14:creationId xmlns:p14="http://schemas.microsoft.com/office/powerpoint/2010/main" val="236368018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000" dirty="0">
                <a:solidFill>
                  <a:srgbClr val="C00000"/>
                </a:solidFill>
              </a:rPr>
              <a:t>Embedded Help Overview </a:t>
            </a:r>
          </a:p>
        </p:txBody>
      </p:sp>
      <p:sp>
        <p:nvSpPr>
          <p:cNvPr id="3" name="Content Placeholder 2"/>
          <p:cNvSpPr>
            <a:spLocks noGrp="1"/>
          </p:cNvSpPr>
          <p:nvPr>
            <p:ph idx="1"/>
          </p:nvPr>
        </p:nvSpPr>
        <p:spPr/>
        <p:txBody>
          <a:bodyPr/>
          <a:lstStyle/>
          <a:p>
            <a:r>
              <a:rPr lang="en-US" sz="1600" dirty="0"/>
              <a:t>Select information icon on group boxes, grids, or scroll areas </a:t>
            </a:r>
            <a:endParaRPr lang="en-US" sz="1600" dirty="0" smtClean="0"/>
          </a:p>
          <a:p>
            <a:r>
              <a:rPr lang="en-US" sz="1600" dirty="0" smtClean="0"/>
              <a:t>Helps </a:t>
            </a:r>
            <a:r>
              <a:rPr lang="en-US" sz="1600" dirty="0"/>
              <a:t>explain how to complete a specific task or transaction </a:t>
            </a:r>
            <a:endParaRPr lang="en-US" sz="1600" dirty="0" smtClean="0"/>
          </a:p>
          <a:p>
            <a:r>
              <a:rPr lang="en-US" sz="1600" dirty="0" smtClean="0"/>
              <a:t>Message </a:t>
            </a:r>
            <a:r>
              <a:rPr lang="en-US" sz="1600" dirty="0"/>
              <a:t>appears in modal window that can be moved around page</a:t>
            </a: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4175" y="2551113"/>
            <a:ext cx="8096250" cy="3305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96499870"/>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a:t>Business Processes – Deltas </a:t>
            </a:r>
            <a:r>
              <a:rPr lang="en-US" sz="2400" dirty="0" smtClean="0"/>
              <a:t>9.1 </a:t>
            </a:r>
            <a:r>
              <a:rPr lang="en-US" sz="2400" dirty="0"/>
              <a:t>vs 9.2</a:t>
            </a:r>
            <a:r>
              <a:rPr lang="en-US" sz="2400" dirty="0" smtClean="0"/>
              <a:t> </a:t>
            </a:r>
            <a:endParaRPr lang="en-US" sz="2400" b="0" dirty="0"/>
          </a:p>
        </p:txBody>
      </p:sp>
      <p:sp>
        <p:nvSpPr>
          <p:cNvPr id="3" name="Content Placeholder 2"/>
          <p:cNvSpPr>
            <a:spLocks noGrp="1"/>
          </p:cNvSpPr>
          <p:nvPr>
            <p:ph sz="half" idx="1"/>
          </p:nvPr>
        </p:nvSpPr>
        <p:spPr>
          <a:xfrm>
            <a:off x="230188" y="1151468"/>
            <a:ext cx="8686800" cy="5140150"/>
          </a:xfrm>
        </p:spPr>
        <p:txBody>
          <a:bodyPr/>
          <a:lstStyle/>
          <a:p>
            <a:pPr lvl="1"/>
            <a:r>
              <a:rPr lang="en-US" sz="2000" b="1" dirty="0"/>
              <a:t>Supplemental </a:t>
            </a:r>
            <a:r>
              <a:rPr lang="en-US" sz="2000" b="1" dirty="0" smtClean="0"/>
              <a:t>Data (Continued) - </a:t>
            </a:r>
            <a:r>
              <a:rPr lang="en-US" sz="2000" dirty="0"/>
              <a:t>Specify details for supplemental data record files</a:t>
            </a:r>
          </a:p>
          <a:p>
            <a:pPr marL="228600" lvl="1" indent="0">
              <a:buNone/>
            </a:pPr>
            <a:endParaRPr lang="en-US" sz="2000"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296" y="1428750"/>
            <a:ext cx="8373044" cy="46308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3011238"/>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a:t>Business Processes – Deltas </a:t>
            </a:r>
            <a:r>
              <a:rPr lang="en-US" sz="2400" dirty="0" smtClean="0"/>
              <a:t>9.1 </a:t>
            </a:r>
            <a:r>
              <a:rPr lang="en-US" sz="2400" dirty="0"/>
              <a:t>vs 9.2</a:t>
            </a:r>
            <a:r>
              <a:rPr lang="en-US" sz="2400" dirty="0" smtClean="0"/>
              <a:t> </a:t>
            </a:r>
            <a:endParaRPr lang="en-US" sz="2400" b="0" dirty="0"/>
          </a:p>
        </p:txBody>
      </p:sp>
      <p:sp>
        <p:nvSpPr>
          <p:cNvPr id="3" name="Content Placeholder 2"/>
          <p:cNvSpPr>
            <a:spLocks noGrp="1"/>
          </p:cNvSpPr>
          <p:nvPr>
            <p:ph sz="half" idx="1"/>
          </p:nvPr>
        </p:nvSpPr>
        <p:spPr>
          <a:xfrm>
            <a:off x="230188" y="1151468"/>
            <a:ext cx="8686800" cy="5140150"/>
          </a:xfrm>
        </p:spPr>
        <p:txBody>
          <a:bodyPr/>
          <a:lstStyle/>
          <a:p>
            <a:pPr marL="228600" lvl="1" indent="0">
              <a:buNone/>
            </a:pPr>
            <a:r>
              <a:rPr lang="en-US" sz="2000" b="1" dirty="0"/>
              <a:t>Supplemental </a:t>
            </a:r>
            <a:r>
              <a:rPr lang="en-US" sz="2000" b="1" dirty="0" smtClean="0"/>
              <a:t>Data (Continued) - </a:t>
            </a:r>
            <a:r>
              <a:rPr lang="en-US" sz="2000" dirty="0"/>
              <a:t>Define and map supplemental data record fields to data store records</a:t>
            </a:r>
          </a:p>
          <a:p>
            <a:pPr marL="228600" lvl="1" indent="0">
              <a:buNone/>
            </a:pPr>
            <a:endParaRPr lang="en-US" sz="2000" dirty="0"/>
          </a:p>
          <a:p>
            <a:pPr marL="228600" lvl="1" indent="0">
              <a:buNone/>
            </a:pPr>
            <a:endParaRPr lang="en-US" sz="2000"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1510" y="1883391"/>
            <a:ext cx="8225762" cy="43536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45371873"/>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a:t>Business Processes – Deltas </a:t>
            </a:r>
            <a:r>
              <a:rPr lang="en-US" sz="2400" dirty="0" smtClean="0"/>
              <a:t>9.1 </a:t>
            </a:r>
            <a:r>
              <a:rPr lang="en-US" sz="2400" dirty="0"/>
              <a:t>vs 9.2</a:t>
            </a:r>
            <a:r>
              <a:rPr lang="en-US" sz="2400" dirty="0" smtClean="0"/>
              <a:t> </a:t>
            </a:r>
            <a:endParaRPr lang="en-US" sz="2400" b="0" dirty="0"/>
          </a:p>
        </p:txBody>
      </p:sp>
      <p:sp>
        <p:nvSpPr>
          <p:cNvPr id="3" name="Content Placeholder 2"/>
          <p:cNvSpPr>
            <a:spLocks noGrp="1"/>
          </p:cNvSpPr>
          <p:nvPr>
            <p:ph sz="half" idx="1"/>
          </p:nvPr>
        </p:nvSpPr>
        <p:spPr>
          <a:xfrm>
            <a:off x="230188" y="1151468"/>
            <a:ext cx="8686800" cy="5140150"/>
          </a:xfrm>
        </p:spPr>
        <p:txBody>
          <a:bodyPr/>
          <a:lstStyle/>
          <a:p>
            <a:pPr marL="228600" lvl="1" indent="0">
              <a:buNone/>
            </a:pPr>
            <a:r>
              <a:rPr lang="en-US" sz="2000" b="1" dirty="0"/>
              <a:t>Supplemental </a:t>
            </a:r>
            <a:r>
              <a:rPr lang="en-US" sz="2000" b="1" dirty="0" smtClean="0"/>
              <a:t>Data (Continued) - </a:t>
            </a:r>
            <a:r>
              <a:rPr lang="en-US" sz="2000" dirty="0"/>
              <a:t>Define a supplemental data display group</a:t>
            </a:r>
          </a:p>
          <a:p>
            <a:pPr marL="228600" lvl="1" indent="0">
              <a:buNone/>
            </a:pPr>
            <a:endParaRPr lang="en-US" sz="2000"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3437" y="1924334"/>
            <a:ext cx="8570438" cy="43672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07167833"/>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a:t>Business Processes – Deltas </a:t>
            </a:r>
            <a:r>
              <a:rPr lang="en-US" sz="2400" dirty="0" smtClean="0"/>
              <a:t>9.1 </a:t>
            </a:r>
            <a:r>
              <a:rPr lang="en-US" sz="2400" dirty="0"/>
              <a:t>vs 9.2</a:t>
            </a:r>
            <a:r>
              <a:rPr lang="en-US" sz="2400" dirty="0" smtClean="0"/>
              <a:t> </a:t>
            </a:r>
            <a:endParaRPr lang="en-US" sz="2400" b="0" dirty="0"/>
          </a:p>
        </p:txBody>
      </p:sp>
      <p:sp>
        <p:nvSpPr>
          <p:cNvPr id="3" name="Content Placeholder 2"/>
          <p:cNvSpPr>
            <a:spLocks noGrp="1"/>
          </p:cNvSpPr>
          <p:nvPr>
            <p:ph sz="half" idx="1"/>
          </p:nvPr>
        </p:nvSpPr>
        <p:spPr>
          <a:xfrm>
            <a:off x="230188" y="1151468"/>
            <a:ext cx="8686800" cy="5140150"/>
          </a:xfrm>
        </p:spPr>
        <p:txBody>
          <a:bodyPr/>
          <a:lstStyle/>
          <a:p>
            <a:pPr marL="228600" lvl="1" indent="0">
              <a:buNone/>
            </a:pPr>
            <a:r>
              <a:rPr lang="en-US" sz="2000" b="1" dirty="0"/>
              <a:t>Supplemental </a:t>
            </a:r>
            <a:r>
              <a:rPr lang="en-US" sz="2000" b="1" dirty="0" smtClean="0"/>
              <a:t>Data (Continued) - </a:t>
            </a:r>
            <a:r>
              <a:rPr lang="en-US" sz="2000" dirty="0"/>
              <a:t>Define a supplemental data display group</a:t>
            </a:r>
          </a:p>
          <a:p>
            <a:pPr marL="228600" lvl="1" indent="0">
              <a:buNone/>
            </a:pPr>
            <a:endParaRPr lang="en-US" sz="2000"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0611" y="1799443"/>
            <a:ext cx="8410433" cy="45331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65743729"/>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a:t>Business Processes – Deltas </a:t>
            </a:r>
            <a:r>
              <a:rPr lang="en-US" sz="2400" dirty="0" smtClean="0"/>
              <a:t>9.1 </a:t>
            </a:r>
            <a:r>
              <a:rPr lang="en-US" sz="2400" dirty="0"/>
              <a:t>vs 9.2</a:t>
            </a:r>
            <a:r>
              <a:rPr lang="en-US" sz="2400" dirty="0" smtClean="0"/>
              <a:t> </a:t>
            </a:r>
            <a:endParaRPr lang="en-US" sz="2400" b="0" dirty="0"/>
          </a:p>
        </p:txBody>
      </p:sp>
      <p:sp>
        <p:nvSpPr>
          <p:cNvPr id="3" name="Content Placeholder 2"/>
          <p:cNvSpPr>
            <a:spLocks noGrp="1"/>
          </p:cNvSpPr>
          <p:nvPr>
            <p:ph sz="half" idx="1"/>
          </p:nvPr>
        </p:nvSpPr>
        <p:spPr>
          <a:xfrm>
            <a:off x="230188" y="1151468"/>
            <a:ext cx="8686800" cy="5140150"/>
          </a:xfrm>
        </p:spPr>
        <p:txBody>
          <a:bodyPr/>
          <a:lstStyle/>
          <a:p>
            <a:pPr marL="228600" lvl="1" indent="0">
              <a:buNone/>
            </a:pPr>
            <a:r>
              <a:rPr lang="en-US" sz="2000" b="1" dirty="0"/>
              <a:t>Supplemental </a:t>
            </a:r>
            <a:r>
              <a:rPr lang="en-US" sz="2000" b="1" dirty="0" smtClean="0"/>
              <a:t>Data (Continued) - </a:t>
            </a:r>
            <a:r>
              <a:rPr lang="en-US" sz="2000" dirty="0"/>
              <a:t>Assign a supplemental data display group</a:t>
            </a:r>
          </a:p>
          <a:p>
            <a:pPr marL="228600" lvl="1" indent="0">
              <a:buNone/>
            </a:pPr>
            <a:endParaRPr lang="en-US" sz="2000" dirty="0"/>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4338" y="1838325"/>
            <a:ext cx="8593184" cy="44396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93665986"/>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a:t>Business Processes – Deltas </a:t>
            </a:r>
            <a:r>
              <a:rPr lang="en-US" sz="2400" dirty="0" smtClean="0"/>
              <a:t>9.1 </a:t>
            </a:r>
            <a:r>
              <a:rPr lang="en-US" sz="2400" dirty="0"/>
              <a:t>vs 9.2</a:t>
            </a:r>
            <a:r>
              <a:rPr lang="en-US" sz="2400" dirty="0" smtClean="0"/>
              <a:t> </a:t>
            </a:r>
            <a:endParaRPr lang="en-US" sz="2400" b="0" dirty="0"/>
          </a:p>
        </p:txBody>
      </p:sp>
      <p:sp>
        <p:nvSpPr>
          <p:cNvPr id="3" name="Content Placeholder 2"/>
          <p:cNvSpPr>
            <a:spLocks noGrp="1"/>
          </p:cNvSpPr>
          <p:nvPr>
            <p:ph sz="half" idx="1"/>
          </p:nvPr>
        </p:nvSpPr>
        <p:spPr>
          <a:xfrm>
            <a:off x="230188" y="1151468"/>
            <a:ext cx="8686800" cy="5140150"/>
          </a:xfrm>
        </p:spPr>
        <p:txBody>
          <a:bodyPr/>
          <a:lstStyle/>
          <a:p>
            <a:pPr marL="228600" lvl="1" indent="0">
              <a:buNone/>
            </a:pPr>
            <a:r>
              <a:rPr lang="en-US" sz="2000" b="1" dirty="0"/>
              <a:t>Supplemental </a:t>
            </a:r>
            <a:r>
              <a:rPr lang="en-US" sz="2000" b="1" dirty="0" smtClean="0"/>
              <a:t>Data (Continued) - </a:t>
            </a:r>
            <a:r>
              <a:rPr lang="en-US" sz="2000" dirty="0"/>
              <a:t>Define conditions for display groups</a:t>
            </a:r>
          </a:p>
          <a:p>
            <a:pPr marL="228600" lvl="1" indent="0">
              <a:buNone/>
            </a:pPr>
            <a:endParaRPr lang="en-US" sz="2000" dirty="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5904" y="1729641"/>
            <a:ext cx="8196902" cy="443914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91102425"/>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a:t>Business Processes – Deltas </a:t>
            </a:r>
            <a:r>
              <a:rPr lang="en-US" sz="2400" dirty="0" smtClean="0"/>
              <a:t>9.1 </a:t>
            </a:r>
            <a:r>
              <a:rPr lang="en-US" sz="2400" dirty="0"/>
              <a:t>vs 9.2</a:t>
            </a:r>
            <a:r>
              <a:rPr lang="en-US" sz="2400" dirty="0" smtClean="0"/>
              <a:t> </a:t>
            </a:r>
            <a:endParaRPr lang="en-US" sz="2400" b="0" dirty="0"/>
          </a:p>
        </p:txBody>
      </p:sp>
      <p:sp>
        <p:nvSpPr>
          <p:cNvPr id="3" name="Content Placeholder 2"/>
          <p:cNvSpPr>
            <a:spLocks noGrp="1"/>
          </p:cNvSpPr>
          <p:nvPr>
            <p:ph sz="half" idx="1"/>
          </p:nvPr>
        </p:nvSpPr>
        <p:spPr>
          <a:xfrm>
            <a:off x="230188" y="1151468"/>
            <a:ext cx="8686800" cy="5140150"/>
          </a:xfrm>
        </p:spPr>
        <p:txBody>
          <a:bodyPr/>
          <a:lstStyle/>
          <a:p>
            <a:pPr marL="228600" lvl="1" indent="0">
              <a:buNone/>
            </a:pPr>
            <a:r>
              <a:rPr lang="en-US" sz="2000" b="1" dirty="0"/>
              <a:t>Supplemental </a:t>
            </a:r>
            <a:r>
              <a:rPr lang="en-US" sz="2000" b="1" dirty="0" smtClean="0"/>
              <a:t>Data (Continued) – </a:t>
            </a:r>
            <a:r>
              <a:rPr lang="en-US" sz="2000" dirty="0" smtClean="0"/>
              <a:t>Project General information</a:t>
            </a:r>
            <a:endParaRPr lang="en-US" sz="2000" dirty="0"/>
          </a:p>
          <a:p>
            <a:pPr marL="228600" lvl="1" indent="0">
              <a:buNone/>
            </a:pPr>
            <a:endParaRPr lang="en-US" sz="2000" dirty="0"/>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0125" y="1607664"/>
            <a:ext cx="8734567" cy="47248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3586402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000" dirty="0">
                <a:solidFill>
                  <a:srgbClr val="C00000"/>
                </a:solidFill>
              </a:rPr>
              <a:t>Alignment, Order, and Positioning</a:t>
            </a:r>
          </a:p>
        </p:txBody>
      </p:sp>
      <p:sp>
        <p:nvSpPr>
          <p:cNvPr id="3" name="Content Placeholder 2"/>
          <p:cNvSpPr>
            <a:spLocks noGrp="1"/>
          </p:cNvSpPr>
          <p:nvPr>
            <p:ph idx="1"/>
          </p:nvPr>
        </p:nvSpPr>
        <p:spPr/>
        <p:txBody>
          <a:bodyPr/>
          <a:lstStyle/>
          <a:p>
            <a:r>
              <a:rPr lang="en-US" sz="1800" dirty="0"/>
              <a:t>Alignment</a:t>
            </a:r>
          </a:p>
          <a:p>
            <a:pPr lvl="1"/>
            <a:r>
              <a:rPr lang="en-US" sz="1600" dirty="0" smtClean="0"/>
              <a:t>In </a:t>
            </a:r>
            <a:r>
              <a:rPr lang="en-US" sz="1600" dirty="0"/>
              <a:t>PeopleSoft 9.1, all of the search and transaction fields were aligned to the left side of the page</a:t>
            </a:r>
          </a:p>
          <a:p>
            <a:pPr lvl="1"/>
            <a:r>
              <a:rPr lang="en-US" sz="1600" dirty="0" smtClean="0"/>
              <a:t>In </a:t>
            </a:r>
            <a:r>
              <a:rPr lang="en-US" sz="1600" dirty="0"/>
              <a:t>PeopleSoft 9.2, all of the search and transaction field labels will be right aligned to the </a:t>
            </a:r>
            <a:r>
              <a:rPr lang="en-US" sz="1600" dirty="0" smtClean="0"/>
              <a:t>fields</a:t>
            </a:r>
          </a:p>
          <a:p>
            <a:endParaRPr lang="en-US" sz="1800" dirty="0"/>
          </a:p>
          <a:p>
            <a:r>
              <a:rPr lang="en-US" sz="1800" dirty="0" smtClean="0"/>
              <a:t>Order </a:t>
            </a:r>
            <a:r>
              <a:rPr lang="en-US" sz="1800" dirty="0"/>
              <a:t>and Positioning</a:t>
            </a:r>
          </a:p>
          <a:p>
            <a:pPr lvl="1"/>
            <a:r>
              <a:rPr lang="en-US" sz="1600" dirty="0" smtClean="0"/>
              <a:t>Order </a:t>
            </a:r>
            <a:r>
              <a:rPr lang="en-US" sz="1600" dirty="0"/>
              <a:t>and position of fields on the page may have changed</a:t>
            </a:r>
          </a:p>
          <a:p>
            <a:pPr lvl="1"/>
            <a:r>
              <a:rPr lang="en-US" sz="1600" dirty="0" smtClean="0"/>
              <a:t>Function </a:t>
            </a:r>
            <a:r>
              <a:rPr lang="en-US" sz="1600" dirty="0"/>
              <a:t>is not impacted or changes as a result</a:t>
            </a:r>
          </a:p>
        </p:txBody>
      </p:sp>
    </p:spTree>
    <p:extLst>
      <p:ext uri="{BB962C8B-B14F-4D97-AF65-F5344CB8AC3E}">
        <p14:creationId xmlns:p14="http://schemas.microsoft.com/office/powerpoint/2010/main" val="135145013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000" dirty="0" smtClean="0">
                <a:solidFill>
                  <a:srgbClr val="C00000"/>
                </a:solidFill>
              </a:rPr>
              <a:t>Alignment of fields in PeopleSoft 9.1 vs 9.2</a:t>
            </a:r>
            <a:endParaRPr lang="en-US" sz="2000" dirty="0">
              <a:solidFill>
                <a:srgbClr val="C00000"/>
              </a:solidFill>
            </a:endParaRP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679938575"/>
              </p:ext>
            </p:extLst>
          </p:nvPr>
        </p:nvGraphicFramePr>
        <p:xfrm>
          <a:off x="457200" y="1143000"/>
          <a:ext cx="8229600" cy="5105400"/>
        </p:xfrm>
        <a:graphic>
          <a:graphicData uri="http://schemas.openxmlformats.org/drawingml/2006/table">
            <a:tbl>
              <a:tblPr firstRow="1" bandRow="1">
                <a:tableStyleId>{5940675A-B579-460E-94D1-54222C63F5DA}</a:tableStyleId>
              </a:tblPr>
              <a:tblGrid>
                <a:gridCol w="4114800"/>
                <a:gridCol w="4114800"/>
              </a:tblGrid>
              <a:tr h="370840">
                <a:tc>
                  <a:txBody>
                    <a:bodyPr/>
                    <a:lstStyle/>
                    <a:p>
                      <a:r>
                        <a:rPr lang="en-US" dirty="0" smtClean="0"/>
                        <a:t>PeopleSoft</a:t>
                      </a:r>
                      <a:r>
                        <a:rPr lang="en-US" baseline="0" dirty="0" smtClean="0"/>
                        <a:t> 9.1</a:t>
                      </a:r>
                      <a:endParaRPr lang="en-US" dirty="0"/>
                    </a:p>
                  </a:txBody>
                  <a:tcPr/>
                </a:tc>
                <a:tc>
                  <a:txBody>
                    <a:bodyPr/>
                    <a:lstStyle/>
                    <a:p>
                      <a:r>
                        <a:rPr lang="en-US" dirty="0" smtClean="0"/>
                        <a:t>PeopleSoft 9.2</a:t>
                      </a:r>
                      <a:endParaRPr lang="en-US" dirty="0"/>
                    </a:p>
                  </a:txBody>
                  <a:tcPr/>
                </a:tc>
              </a:tr>
              <a:tr h="4734560">
                <a:tc>
                  <a:txBody>
                    <a:bodyPr/>
                    <a:lstStyle/>
                    <a:p>
                      <a:endParaRPr lang="en-US" dirty="0"/>
                    </a:p>
                  </a:txBody>
                  <a:tcPr/>
                </a:tc>
                <a:tc>
                  <a:txBody>
                    <a:bodyPr/>
                    <a:lstStyle/>
                    <a:p>
                      <a:endParaRPr lang="en-US" dirty="0"/>
                    </a:p>
                  </a:txBody>
                  <a:tcPr/>
                </a:tc>
              </a:tr>
            </a:tbl>
          </a:graphicData>
        </a:graphic>
      </p:graphicFrame>
      <p:pic>
        <p:nvPicPr>
          <p:cNvPr id="184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4837" y="1624016"/>
            <a:ext cx="4024884" cy="42492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43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24971" y="1633542"/>
            <a:ext cx="4030504" cy="36961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8546478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000" dirty="0" smtClean="0">
                <a:solidFill>
                  <a:srgbClr val="C00000"/>
                </a:solidFill>
              </a:rPr>
              <a:t>Related Action Framework</a:t>
            </a:r>
            <a:endParaRPr lang="en-US" sz="2000" dirty="0">
              <a:solidFill>
                <a:srgbClr val="C00000"/>
              </a:solidFill>
            </a:endParaRPr>
          </a:p>
        </p:txBody>
      </p:sp>
      <p:pic>
        <p:nvPicPr>
          <p:cNvPr id="921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57200" y="1662241"/>
            <a:ext cx="8229600" cy="40827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21099464"/>
      </p:ext>
    </p:extLst>
  </p:cSld>
  <p:clrMapOvr>
    <a:masterClrMapping/>
  </p:clrMapOvr>
  <p:timing>
    <p:tnLst>
      <p:par>
        <p:cTn id="1" dur="indefinite" restart="never" nodeType="tmRoot"/>
      </p:par>
    </p:tnLst>
  </p:timing>
</p:sld>
</file>

<file path=ppt/theme/theme1.xml><?xml version="1.0" encoding="utf-8"?>
<a:theme xmlns:a="http://schemas.openxmlformats.org/drawingml/2006/main" name="OPTUM_2010_Full">
  <a:themeElements>
    <a:clrScheme name="Optum">
      <a:dk1>
        <a:srgbClr val="53565A"/>
      </a:dk1>
      <a:lt1>
        <a:sysClr val="window" lastClr="FFFFFF"/>
      </a:lt1>
      <a:dk2>
        <a:srgbClr val="D19000"/>
      </a:dk2>
      <a:lt2>
        <a:srgbClr val="B1B3B3"/>
      </a:lt2>
      <a:accent1>
        <a:srgbClr val="D45D00"/>
      </a:accent1>
      <a:accent2>
        <a:srgbClr val="0D776E"/>
      </a:accent2>
      <a:accent3>
        <a:srgbClr val="96172E"/>
      </a:accent3>
      <a:accent4>
        <a:srgbClr val="888B8D"/>
      </a:accent4>
      <a:accent5>
        <a:srgbClr val="8E9300"/>
      </a:accent5>
      <a:accent6>
        <a:srgbClr val="E87722"/>
      </a:accent6>
      <a:hlink>
        <a:srgbClr val="F2A900"/>
      </a:hlink>
      <a:folHlink>
        <a:srgbClr val="9E7722"/>
      </a:folHlink>
    </a:clrScheme>
    <a:fontScheme name="Optum">
      <a:majorFont>
        <a:latin typeface="Arial"/>
        <a:ea typeface=""/>
        <a:cs typeface=""/>
      </a:majorFont>
      <a:minorFont>
        <a:latin typeface="Arial"/>
        <a:ea typeface=""/>
        <a:cs typeface=""/>
      </a:minorFont>
    </a:fontScheme>
    <a:fmtScheme name="Elemental">
      <a:fillStyleLst>
        <a:solidFill>
          <a:schemeClr val="phClr"/>
        </a:solidFill>
        <a:gradFill rotWithShape="1">
          <a:gsLst>
            <a:gs pos="0">
              <a:schemeClr val="phClr">
                <a:tint val="90000"/>
              </a:schemeClr>
            </a:gs>
            <a:gs pos="48000">
              <a:schemeClr val="phClr">
                <a:tint val="54000"/>
                <a:satMod val="140000"/>
              </a:schemeClr>
            </a:gs>
            <a:gs pos="100000">
              <a:schemeClr val="phClr">
                <a:tint val="24000"/>
                <a:satMod val="260000"/>
              </a:schemeClr>
            </a:gs>
          </a:gsLst>
          <a:lin ang="16200000" scaled="1"/>
        </a:gradFill>
        <a:gradFill rotWithShape="1">
          <a:gsLst>
            <a:gs pos="0">
              <a:schemeClr val="phClr"/>
            </a:gs>
            <a:gs pos="100000">
              <a:schemeClr val="phClr">
                <a:shade val="48000"/>
                <a:satMod val="180000"/>
                <a:lumMod val="94000"/>
              </a:schemeClr>
            </a:gs>
            <a:gs pos="100000">
              <a:schemeClr val="phClr">
                <a:shade val="48000"/>
                <a:satMod val="180000"/>
                <a:lumMod val="94000"/>
              </a:schemeClr>
            </a:gs>
          </a:gsLst>
          <a:lin ang="4140000" scaled="1"/>
        </a:gradFill>
      </a:fillStyleLst>
      <a:lnStyleLst>
        <a:ln w="12700" cap="flat" cmpd="sng" algn="ctr">
          <a:solidFill>
            <a:schemeClr val="phClr"/>
          </a:solidFill>
          <a:prstDash val="solid"/>
        </a:ln>
        <a:ln w="19050" cap="flat" cmpd="sng" algn="ctr">
          <a:solidFill>
            <a:schemeClr val="phClr"/>
          </a:solidFill>
          <a:prstDash val="solid"/>
        </a:ln>
        <a:ln w="28575" cap="flat" cmpd="sng" algn="ctr">
          <a:solidFill>
            <a:schemeClr val="phClr"/>
          </a:solidFill>
          <a:prstDash val="solid"/>
        </a:ln>
      </a:lnStyleLst>
      <a:effectStyleLst>
        <a:effectStyle>
          <a:effectLst>
            <a:outerShdw blurRad="63500" dist="12700" dir="5400000" sx="102000" sy="102000" rotWithShape="0">
              <a:srgbClr val="000000">
                <a:alpha val="32000"/>
              </a:srgbClr>
            </a:outerShdw>
          </a:effectLst>
        </a:effectStyle>
        <a:effectStyle>
          <a:effectLst>
            <a:outerShdw blurRad="76200" dist="38100" dir="5400000" rotWithShape="0">
              <a:srgbClr val="000000">
                <a:alpha val="60000"/>
              </a:srgbClr>
            </a:outerShdw>
          </a:effectLst>
          <a:scene3d>
            <a:camera prst="orthographicFront">
              <a:rot lat="0" lon="0" rev="0"/>
            </a:camera>
            <a:lightRig rig="glow" dir="tl">
              <a:rot lat="0" lon="0" rev="19800000"/>
            </a:lightRig>
          </a:scene3d>
          <a:sp3d prstMaterial="metal">
            <a:bevelT w="38100" h="38100"/>
          </a:sp3d>
        </a:effectStyle>
        <a:effectStyle>
          <a:effectLst>
            <a:outerShdw blurRad="114300" dist="114300" dir="5400000" rotWithShape="0">
              <a:srgbClr val="000000">
                <a:alpha val="70000"/>
              </a:srgbClr>
            </a:outerShdw>
          </a:effectLst>
          <a:scene3d>
            <a:camera prst="orthographicFront">
              <a:rot lat="0" lon="0" rev="0"/>
            </a:camera>
            <a:lightRig rig="threePt" dir="t">
              <a:rot lat="0" lon="0" rev="19800000"/>
            </a:lightRig>
          </a:scene3d>
          <a:sp3d prstMaterial="plastic">
            <a:bevelT w="50800" h="508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spPr>
      <a:bodyPr lIns="45720" rIns="45720" rtlCol="0" anchor="ctr"/>
      <a:lstStyle>
        <a:defPPr algn="ctr">
          <a:defRPr sz="1600" dirty="0"/>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defRPr dirty="0" err="1" smtClean="0">
            <a:latin typeface="Arial" pitchFamily="34" charset="0"/>
            <a:cs typeface="Arial" pitchFamily="34" charset="0"/>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92372BEA5A82746B2AAABD40AC07E10" ma:contentTypeVersion="2" ma:contentTypeDescription="Create a new document." ma:contentTypeScope="" ma:versionID="17a7ff4022801645cffacfa3a140205d">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3CF537E0-4A4F-435C-AAED-D5C0C04BCFBE}"/>
</file>

<file path=customXml/itemProps2.xml><?xml version="1.0" encoding="utf-8"?>
<ds:datastoreItem xmlns:ds="http://schemas.openxmlformats.org/officeDocument/2006/customXml" ds:itemID="{BC77DE86-99C5-4364-B12C-A5017636E166}"/>
</file>

<file path=customXml/itemProps3.xml><?xml version="1.0" encoding="utf-8"?>
<ds:datastoreItem xmlns:ds="http://schemas.openxmlformats.org/officeDocument/2006/customXml" ds:itemID="{418CF42F-BAF7-448C-98FE-73376CA5A12F}"/>
</file>

<file path=docProps/app.xml><?xml version="1.0" encoding="utf-8"?>
<Properties xmlns="http://schemas.openxmlformats.org/officeDocument/2006/extended-properties" xmlns:vt="http://schemas.openxmlformats.org/officeDocument/2006/docPropsVTypes">
  <Template>OPTUM_2010_Full</Template>
  <TotalTime>70876</TotalTime>
  <Words>3604</Words>
  <Application>Microsoft Office PowerPoint</Application>
  <PresentationFormat>On-screen Show (4:3)</PresentationFormat>
  <Paragraphs>388</Paragraphs>
  <Slides>66</Slides>
  <Notes>0</Notes>
  <HiddenSlides>0</HiddenSlides>
  <MMClips>0</MMClips>
  <ScaleCrop>false</ScaleCrop>
  <HeadingPairs>
    <vt:vector size="4" baseType="variant">
      <vt:variant>
        <vt:lpstr>Theme</vt:lpstr>
      </vt:variant>
      <vt:variant>
        <vt:i4>1</vt:i4>
      </vt:variant>
      <vt:variant>
        <vt:lpstr>Slide Titles</vt:lpstr>
      </vt:variant>
      <vt:variant>
        <vt:i4>66</vt:i4>
      </vt:variant>
    </vt:vector>
  </HeadingPairs>
  <TitlesOfParts>
    <vt:vector size="67" baseType="lpstr">
      <vt:lpstr>OPTUM_2010_Full</vt:lpstr>
      <vt:lpstr>PowerPoint Presentation</vt:lpstr>
      <vt:lpstr>Agenda</vt:lpstr>
      <vt:lpstr>Objectives</vt:lpstr>
      <vt:lpstr>Schedule</vt:lpstr>
      <vt:lpstr>PowerPoint Presentation</vt:lpstr>
      <vt:lpstr>Embedded Help Overview </vt:lpstr>
      <vt:lpstr>Alignment, Order, and Positioning</vt:lpstr>
      <vt:lpstr>Alignment of fields in PeopleSoft 9.1 vs 9.2</vt:lpstr>
      <vt:lpstr>Related Action Framework</vt:lpstr>
      <vt:lpstr>Related Content</vt:lpstr>
      <vt:lpstr>PowerPoint Presentation</vt:lpstr>
      <vt:lpstr>Contracts 9.2 Highlights</vt:lpstr>
      <vt:lpstr>PowerPoint Presentation</vt:lpstr>
      <vt:lpstr>PowerPoint Presentation</vt:lpstr>
      <vt:lpstr>Functional Overview of the New Accounting Standard</vt:lpstr>
      <vt:lpstr>Functional Overview of the New Accounting Standard – cont.</vt:lpstr>
      <vt:lpstr>Supporting Transition to the New Revenue Accounting Standard</vt:lpstr>
      <vt:lpstr>Recognizing Revenue Separate from Billing - Overview</vt:lpstr>
      <vt:lpstr>Separate Pricing for Billing and Revenue New Capabilities in Contracts and Project Costing</vt:lpstr>
      <vt:lpstr>Separate Pricing for Billing and Revenue  Contracts and Project Costing</vt:lpstr>
      <vt:lpstr>Separate Pricing for Billing and Revenue  Adding a Contract</vt:lpstr>
      <vt:lpstr>Separate Pricing for Billing and Revenue  New Separation fields and Control Role field</vt:lpstr>
      <vt:lpstr>Separate Pricing for Billing and Revenue  New Bundle field to Group related contract lines</vt:lpstr>
      <vt:lpstr>Separate Pricing for Billing and Revenue  Billing Allocation</vt:lpstr>
      <vt:lpstr>Separate Pricing for Billing and Revenue  Revenue Allocation</vt:lpstr>
      <vt:lpstr>Separate Pricing for Billing and Revenue  Amendment Billing Allocation</vt:lpstr>
      <vt:lpstr>Separate Pricing for Billing and Revenue  Amendment Revenue Allocation</vt:lpstr>
      <vt:lpstr>Update Separate Billing and Revenue Options</vt:lpstr>
      <vt:lpstr>Separate Revenue Rate Sets for Rate Based Contract Lines</vt:lpstr>
      <vt:lpstr>Separate REV and BIL rows</vt:lpstr>
      <vt:lpstr>Configurable Field Validation Framework for Run Controls</vt:lpstr>
      <vt:lpstr>Validation Template – Error Message</vt:lpstr>
      <vt:lpstr>PeopleSoft Pivot Grid Overview</vt:lpstr>
      <vt:lpstr>Modify Sold to Customer on Pending Contracts</vt:lpstr>
      <vt:lpstr>Reopen Completed Billing and Revenue Plans </vt:lpstr>
      <vt:lpstr>PowerPoint Presentation</vt:lpstr>
      <vt:lpstr>Activity Guides (aka Train Stops) Implementing, Teaching, and Institutionalizing Complex Business Processes</vt:lpstr>
      <vt:lpstr>Contracts Activity Guide</vt:lpstr>
      <vt:lpstr>WorkCenters</vt:lpstr>
      <vt:lpstr>WorkCenters – Overview</vt:lpstr>
      <vt:lpstr>Contracts WorkCenter</vt:lpstr>
      <vt:lpstr>Visualize and Orchestrate Contract to Cash with Business Process Weaver</vt:lpstr>
      <vt:lpstr>Business Processes – Deltas 9.1 vs 9.2 Supplemental Data</vt:lpstr>
      <vt:lpstr>Data Migration Workbench</vt:lpstr>
      <vt:lpstr>Data Migration Workbench for Contracts data</vt:lpstr>
      <vt:lpstr>Contracts – Accounting Rules</vt:lpstr>
      <vt:lpstr>Setting up Data Migration Workbench – Create Data Set</vt:lpstr>
      <vt:lpstr>Customizations</vt:lpstr>
      <vt:lpstr>Customizations</vt:lpstr>
      <vt:lpstr>Customizations</vt:lpstr>
      <vt:lpstr>Customizations</vt:lpstr>
      <vt:lpstr>Customizations</vt:lpstr>
      <vt:lpstr>Inbound Interfaces</vt:lpstr>
      <vt:lpstr>Outbound Interfaces</vt:lpstr>
      <vt:lpstr>Custom Reports</vt:lpstr>
      <vt:lpstr>Security</vt:lpstr>
      <vt:lpstr>Batch Schedule</vt:lpstr>
      <vt:lpstr>Thank you</vt:lpstr>
      <vt:lpstr>Business Processes – Deltas 9.1 vs 9.2 </vt:lpstr>
      <vt:lpstr>Business Processes – Deltas 9.1 vs 9.2 </vt:lpstr>
      <vt:lpstr>Business Processes – Deltas 9.1 vs 9.2 </vt:lpstr>
      <vt:lpstr>Business Processes – Deltas 9.1 vs 9.2 </vt:lpstr>
      <vt:lpstr>Business Processes – Deltas 9.1 vs 9.2 </vt:lpstr>
      <vt:lpstr>Business Processes – Deltas 9.1 vs 9.2 </vt:lpstr>
      <vt:lpstr>Business Processes – Deltas 9.1 vs 9.2 </vt:lpstr>
      <vt:lpstr>Business Processes – Deltas 9.1 vs 9.2 </vt:lpstr>
    </vt:vector>
  </TitlesOfParts>
  <Company>UnitedHealth Group</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PeopleSoft ERP</dc:title>
  <dc:creator>Jesper Wrangle</dc:creator>
  <cp:lastModifiedBy>Kuthalingam, Shan</cp:lastModifiedBy>
  <cp:revision>395</cp:revision>
  <cp:lastPrinted>2016-06-06T12:31:30Z</cp:lastPrinted>
  <dcterms:created xsi:type="dcterms:W3CDTF">2011-06-24T13:58:15Z</dcterms:created>
  <dcterms:modified xsi:type="dcterms:W3CDTF">2016-08-25T03:48:39Z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0x010100292372BEA5A82746B2AAABD40AC07E10</vt:lpwstr>
  </property>
  <property fmtid="{D5CDD505-2E9C-101B-9397-08002B2CF9AE}" pid="3" name="Order">
    <vt:r8>141600</vt:r8>
  </property>
  <property fmtid="{D5CDD505-2E9C-101B-9397-08002B2CF9AE}" pid="5" name="xd_ProgID">
    <vt:lpwstr/>
  </property>
  <property fmtid="{D5CDD505-2E9C-101B-9397-08002B2CF9AE}" pid="6" name="_SourceUrl">
    <vt:lpwstr/>
  </property>
  <property fmtid="{D5CDD505-2E9C-101B-9397-08002B2CF9AE}" pid="7" name="_SharedFileIndex">
    <vt:lpwstr/>
  </property>
  <property fmtid="{D5CDD505-2E9C-101B-9397-08002B2CF9AE}" pid="8" name="TemplateUrl">
    <vt:lpwstr/>
  </property>
</Properties>
</file>